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88" r:id="rId6"/>
    <p:sldId id="289" r:id="rId7"/>
    <p:sldId id="291" r:id="rId8"/>
    <p:sldId id="305" r:id="rId9"/>
    <p:sldId id="317" r:id="rId10"/>
    <p:sldId id="295" r:id="rId11"/>
    <p:sldId id="296" r:id="rId12"/>
    <p:sldId id="306" r:id="rId13"/>
    <p:sldId id="307" r:id="rId14"/>
    <p:sldId id="310" r:id="rId15"/>
    <p:sldId id="312" r:id="rId16"/>
    <p:sldId id="313" r:id="rId17"/>
    <p:sldId id="314" r:id="rId18"/>
    <p:sldId id="298" r:id="rId19"/>
    <p:sldId id="299" r:id="rId20"/>
    <p:sldId id="300" r:id="rId21"/>
    <p:sldId id="301" r:id="rId22"/>
    <p:sldId id="302" r:id="rId23"/>
    <p:sldId id="315" r:id="rId24"/>
    <p:sldId id="280" r:id="rId25"/>
    <p:sldId id="318"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FBFBFB"/>
    <a:srgbClr val="F7F7F7"/>
    <a:srgbClr val="F1EFEF"/>
    <a:srgbClr val="F582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5E637-FAE8-4A2A-AD5C-C7B0127165F7}" v="18" dt="2023-03-30T14:36:18.555"/>
    <p1510:client id="{0B01861A-83DC-4745-A33F-FDFA459DAFF9}" v="2371" dt="2023-03-30T20:22:16.311"/>
    <p1510:client id="{4FBA5C74-3653-442C-B3EF-A4E290BBB683}" v="1256" dt="2023-03-30T14:59:00.449"/>
    <p1510:client id="{5222E1C5-A731-4CCF-B354-298A53CC801C}" v="175" dt="2023-04-02T18:58:08.198"/>
    <p1510:client id="{71774E16-DD80-4DD7-94FB-FBBA30EA4706}" v="1" dt="2023-03-30T13:04:54.726"/>
    <p1510:client id="{A0037325-CDC5-4695-BB98-E63EDDB9B875}" v="75" dt="2023-03-31T10:45:43.783"/>
    <p1510:client id="{A1A2D72B-F6FB-4248-9C32-B514ABEE5A52}" v="141" dt="2023-03-30T19:27:48.208"/>
    <p1510:client id="{B336A62D-978B-4227-B173-DAD60DEFADC9}" v="472" dt="2023-03-30T14:30:26.347"/>
    <p1510:client id="{B8BF5D76-57AC-4416-BCB7-0B314DA0C958}" v="1330" dt="2023-03-30T13:08:35.694"/>
    <p1510:client id="{BEC93CB8-EDFF-4038-BAB3-8CE9E2602B61}" v="364" dt="2023-03-30T19:06:35.217"/>
    <p1510:client id="{D7602466-18D5-4BDB-B3D5-43E294E9A89A}" v="14" dt="2023-03-30T13:02:55.604"/>
    <p1510:client id="{DBFEAFD9-D12F-4AA2-B0FC-0FB47E61FCF7}" v="242" dt="2023-03-30T18:36:59.081"/>
    <p1510:client id="{F338E39A-1475-486F-A1AD-3745F044A6A1}" v="6" dt="2023-03-30T14:42:42.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96310A-D72E-4CA4-B85F-715FE5BABD77}" type="doc">
      <dgm:prSet loTypeId="urn:microsoft.com/office/officeart/2005/8/layout/bProcess4" loCatId="process" qsTypeId="urn:microsoft.com/office/officeart/2005/8/quickstyle/simple1" qsCatId="simple" csTypeId="urn:microsoft.com/office/officeart/2005/8/colors/accent3_3" csCatId="accent3" phldr="1"/>
      <dgm:spPr/>
      <dgm:t>
        <a:bodyPr/>
        <a:lstStyle/>
        <a:p>
          <a:endParaRPr lang="en-US"/>
        </a:p>
      </dgm:t>
    </dgm:pt>
    <dgm:pt modelId="{0AAC6CF2-529B-4C9C-9A16-980072A83A6A}">
      <dgm:prSet phldrT="[Text]" phldr="0"/>
      <dgm:spPr/>
      <dgm:t>
        <a:bodyPr/>
        <a:lstStyle/>
        <a:p>
          <a:pPr rtl="0"/>
          <a:r>
            <a:rPr lang="en-US" b="1">
              <a:solidFill>
                <a:schemeClr val="tx1"/>
              </a:solidFill>
              <a:latin typeface="Segoe UI Light"/>
              <a:cs typeface="Times New Roman"/>
            </a:rPr>
            <a:t>Motivation &amp; Problem Statement</a:t>
          </a:r>
          <a:endParaRPr lang="en-US"/>
        </a:p>
      </dgm:t>
    </dgm:pt>
    <dgm:pt modelId="{0ED4B0DA-C5C0-42D8-9333-9F8852879CC8}" type="parTrans" cxnId="{30448DB0-7EA5-495E-8AAE-B940E7C019A8}">
      <dgm:prSet/>
      <dgm:spPr/>
      <dgm:t>
        <a:bodyPr/>
        <a:lstStyle/>
        <a:p>
          <a:endParaRPr lang="en-US"/>
        </a:p>
      </dgm:t>
    </dgm:pt>
    <dgm:pt modelId="{B279C0E7-50A7-417F-A96E-5D6257FA9D65}" type="sibTrans" cxnId="{30448DB0-7EA5-495E-8AAE-B940E7C019A8}">
      <dgm:prSet/>
      <dgm:spPr/>
      <dgm:t>
        <a:bodyPr/>
        <a:lstStyle/>
        <a:p>
          <a:endParaRPr lang="en-US"/>
        </a:p>
      </dgm:t>
    </dgm:pt>
    <dgm:pt modelId="{83BA1612-A3AD-4FDE-B950-1872AF684CE4}">
      <dgm:prSet phldrT="[Text]" phldr="0"/>
      <dgm:spPr/>
      <dgm:t>
        <a:bodyPr/>
        <a:lstStyle/>
        <a:p>
          <a:pPr rtl="0"/>
          <a:r>
            <a:rPr lang="en-US" b="1">
              <a:solidFill>
                <a:schemeClr val="tx1"/>
              </a:solidFill>
              <a:latin typeface="Segoe UI Light"/>
              <a:cs typeface="Times New Roman"/>
            </a:rPr>
            <a:t>Initial Screening</a:t>
          </a:r>
        </a:p>
      </dgm:t>
    </dgm:pt>
    <dgm:pt modelId="{F174FE97-2D56-4E19-95B9-80F9805E2DFD}" type="parTrans" cxnId="{CF856D6B-0A97-4DC1-A68F-1717D99EFE9A}">
      <dgm:prSet/>
      <dgm:spPr/>
      <dgm:t>
        <a:bodyPr/>
        <a:lstStyle/>
        <a:p>
          <a:endParaRPr lang="en-US"/>
        </a:p>
      </dgm:t>
    </dgm:pt>
    <dgm:pt modelId="{F0C8BB8C-973E-4540-9A78-4966136D2492}" type="sibTrans" cxnId="{CF856D6B-0A97-4DC1-A68F-1717D99EFE9A}">
      <dgm:prSet/>
      <dgm:spPr/>
      <dgm:t>
        <a:bodyPr/>
        <a:lstStyle/>
        <a:p>
          <a:endParaRPr lang="en-US"/>
        </a:p>
      </dgm:t>
    </dgm:pt>
    <dgm:pt modelId="{1AF6ABB0-B341-4014-BDD1-26268F0246E1}">
      <dgm:prSet phldrT="[Text]" phldr="0"/>
      <dgm:spPr/>
      <dgm:t>
        <a:bodyPr/>
        <a:lstStyle/>
        <a:p>
          <a:pPr rtl="0"/>
          <a:r>
            <a:rPr lang="en-US" b="1">
              <a:solidFill>
                <a:schemeClr val="tx1"/>
              </a:solidFill>
              <a:latin typeface="Segoe UI Light"/>
              <a:cs typeface="Times New Roman"/>
            </a:rPr>
            <a:t>Setting up</a:t>
          </a:r>
        </a:p>
      </dgm:t>
    </dgm:pt>
    <dgm:pt modelId="{83FDDB4F-49FC-4F41-90AA-F55A9F04D849}" type="parTrans" cxnId="{D15687D7-858C-4652-BBCD-6EE9B72411AE}">
      <dgm:prSet/>
      <dgm:spPr/>
      <dgm:t>
        <a:bodyPr/>
        <a:lstStyle/>
        <a:p>
          <a:endParaRPr lang="en-US"/>
        </a:p>
      </dgm:t>
    </dgm:pt>
    <dgm:pt modelId="{B8B11F14-B5D0-463C-A468-8F676564F5CA}" type="sibTrans" cxnId="{D15687D7-858C-4652-BBCD-6EE9B72411AE}">
      <dgm:prSet/>
      <dgm:spPr/>
      <dgm:t>
        <a:bodyPr/>
        <a:lstStyle/>
        <a:p>
          <a:endParaRPr lang="en-US"/>
        </a:p>
      </dgm:t>
    </dgm:pt>
    <dgm:pt modelId="{2170C6B0-AFE9-4238-9C12-430E4522C2D2}">
      <dgm:prSet phldrT="[Text]" phldr="0"/>
      <dgm:spPr/>
      <dgm:t>
        <a:bodyPr/>
        <a:lstStyle/>
        <a:p>
          <a:pPr rtl="0"/>
          <a:r>
            <a:rPr lang="en-US" b="1">
              <a:solidFill>
                <a:schemeClr val="tx1"/>
              </a:solidFill>
              <a:latin typeface="Segoe UI Light"/>
              <a:cs typeface="Times New Roman"/>
            </a:rPr>
            <a:t>Preprocessing the data</a:t>
          </a:r>
        </a:p>
      </dgm:t>
    </dgm:pt>
    <dgm:pt modelId="{07224ECE-28A5-43B2-B2DA-8A0DF5F7EE9E}" type="parTrans" cxnId="{F651E10D-9630-47A6-8E7C-57FEB137AE7F}">
      <dgm:prSet/>
      <dgm:spPr/>
      <dgm:t>
        <a:bodyPr/>
        <a:lstStyle/>
        <a:p>
          <a:endParaRPr lang="en-US"/>
        </a:p>
      </dgm:t>
    </dgm:pt>
    <dgm:pt modelId="{8C59E57F-3DE0-4857-A82C-F3919D6EE65F}" type="sibTrans" cxnId="{F651E10D-9630-47A6-8E7C-57FEB137AE7F}">
      <dgm:prSet/>
      <dgm:spPr/>
      <dgm:t>
        <a:bodyPr/>
        <a:lstStyle/>
        <a:p>
          <a:endParaRPr lang="en-US"/>
        </a:p>
      </dgm:t>
    </dgm:pt>
    <dgm:pt modelId="{540C42D1-E576-4ACD-AC7A-54D02CBFBE4F}">
      <dgm:prSet phldrT="[Text]" phldr="0"/>
      <dgm:spPr/>
      <dgm:t>
        <a:bodyPr/>
        <a:lstStyle/>
        <a:p>
          <a:pPr rtl="0"/>
          <a:r>
            <a:rPr lang="en-US" b="1">
              <a:solidFill>
                <a:schemeClr val="tx1"/>
              </a:solidFill>
              <a:latin typeface="Segoe UI Light"/>
              <a:cs typeface="Times New Roman"/>
            </a:rPr>
            <a:t>Correlation analysis</a:t>
          </a:r>
        </a:p>
      </dgm:t>
    </dgm:pt>
    <dgm:pt modelId="{8C9F911E-B564-4171-96CD-CE3982AED81F}" type="parTrans" cxnId="{FBA84936-C622-418B-B6D7-4940D99ACCB4}">
      <dgm:prSet/>
      <dgm:spPr/>
      <dgm:t>
        <a:bodyPr/>
        <a:lstStyle/>
        <a:p>
          <a:endParaRPr lang="en-US"/>
        </a:p>
      </dgm:t>
    </dgm:pt>
    <dgm:pt modelId="{6D92670C-02C7-4351-9B6A-AEA145DF6331}" type="sibTrans" cxnId="{FBA84936-C622-418B-B6D7-4940D99ACCB4}">
      <dgm:prSet/>
      <dgm:spPr/>
      <dgm:t>
        <a:bodyPr/>
        <a:lstStyle/>
        <a:p>
          <a:endParaRPr lang="en-US"/>
        </a:p>
      </dgm:t>
    </dgm:pt>
    <dgm:pt modelId="{5A589006-1222-4353-859D-B0A8EEE2C31C}">
      <dgm:prSet phldrT="[Text]" phldr="0"/>
      <dgm:spPr/>
      <dgm:t>
        <a:bodyPr/>
        <a:lstStyle/>
        <a:p>
          <a:pPr rtl="0"/>
          <a:r>
            <a:rPr lang="en-US" b="1">
              <a:solidFill>
                <a:schemeClr val="tx1"/>
              </a:solidFill>
              <a:latin typeface="Segoe UI Light"/>
              <a:cs typeface="Times New Roman"/>
            </a:rPr>
            <a:t>Regression analysis</a:t>
          </a:r>
        </a:p>
      </dgm:t>
    </dgm:pt>
    <dgm:pt modelId="{6F8BFDF7-E260-4937-97FC-4F638A4B5BD8}" type="parTrans" cxnId="{7FE6ADF8-5DF7-4117-BDF3-993E5C91D25A}">
      <dgm:prSet/>
      <dgm:spPr/>
      <dgm:t>
        <a:bodyPr/>
        <a:lstStyle/>
        <a:p>
          <a:endParaRPr lang="en-US"/>
        </a:p>
      </dgm:t>
    </dgm:pt>
    <dgm:pt modelId="{8B2E36AA-5604-4812-8243-DDFA9A228757}" type="sibTrans" cxnId="{7FE6ADF8-5DF7-4117-BDF3-993E5C91D25A}">
      <dgm:prSet/>
      <dgm:spPr/>
      <dgm:t>
        <a:bodyPr/>
        <a:lstStyle/>
        <a:p>
          <a:endParaRPr lang="en-US"/>
        </a:p>
      </dgm:t>
    </dgm:pt>
    <dgm:pt modelId="{1E426AB8-A1E3-4E36-A9A2-17FBC5CCA9D0}">
      <dgm:prSet phldrT="[Text]" phldr="0"/>
      <dgm:spPr/>
      <dgm:t>
        <a:bodyPr/>
        <a:lstStyle/>
        <a:p>
          <a:pPr rtl="0"/>
          <a:r>
            <a:rPr lang="en-US" b="1">
              <a:solidFill>
                <a:schemeClr val="tx1"/>
              </a:solidFill>
              <a:latin typeface="Segoe UI Light"/>
              <a:cs typeface="Times New Roman"/>
            </a:rPr>
            <a:t>Prediction from the model</a:t>
          </a:r>
        </a:p>
      </dgm:t>
    </dgm:pt>
    <dgm:pt modelId="{E3392F67-AD80-4336-BC7A-1DD031EB7245}" type="parTrans" cxnId="{610332E3-1961-4C85-8939-9D29D32A7809}">
      <dgm:prSet/>
      <dgm:spPr/>
      <dgm:t>
        <a:bodyPr/>
        <a:lstStyle/>
        <a:p>
          <a:endParaRPr lang="en-US"/>
        </a:p>
      </dgm:t>
    </dgm:pt>
    <dgm:pt modelId="{0078320A-0525-4340-B9FF-C6706DACB7F5}" type="sibTrans" cxnId="{610332E3-1961-4C85-8939-9D29D32A7809}">
      <dgm:prSet/>
      <dgm:spPr/>
      <dgm:t>
        <a:bodyPr/>
        <a:lstStyle/>
        <a:p>
          <a:endParaRPr lang="en-US"/>
        </a:p>
      </dgm:t>
    </dgm:pt>
    <dgm:pt modelId="{7E3DC3DC-65EF-48C1-B9DB-01B1028AF0A9}">
      <dgm:prSet phldrT="[Text]" phldr="0"/>
      <dgm:spPr/>
      <dgm:t>
        <a:bodyPr/>
        <a:lstStyle/>
        <a:p>
          <a:r>
            <a:rPr lang="en-US" b="1">
              <a:solidFill>
                <a:schemeClr val="tx1"/>
              </a:solidFill>
              <a:latin typeface="Segoe UI Light"/>
              <a:cs typeface="Times New Roman"/>
            </a:rPr>
            <a:t>Summary</a:t>
          </a:r>
        </a:p>
      </dgm:t>
    </dgm:pt>
    <dgm:pt modelId="{356AC0BE-CEF5-4E66-AD3B-70A51BFB17A0}" type="parTrans" cxnId="{91D955C5-6605-4512-B7A7-2DFA64F10CF4}">
      <dgm:prSet/>
      <dgm:spPr/>
      <dgm:t>
        <a:bodyPr/>
        <a:lstStyle/>
        <a:p>
          <a:endParaRPr lang="en-US"/>
        </a:p>
      </dgm:t>
    </dgm:pt>
    <dgm:pt modelId="{3517EE52-95A8-40A9-8DAA-B2B8C5B3794E}" type="sibTrans" cxnId="{91D955C5-6605-4512-B7A7-2DFA64F10CF4}">
      <dgm:prSet/>
      <dgm:spPr/>
      <dgm:t>
        <a:bodyPr/>
        <a:lstStyle/>
        <a:p>
          <a:endParaRPr lang="en-US"/>
        </a:p>
      </dgm:t>
    </dgm:pt>
    <dgm:pt modelId="{D4C7187D-9EF2-43C5-AB05-FDBAD58E8D2D}">
      <dgm:prSet phldr="0"/>
      <dgm:spPr/>
      <dgm:t>
        <a:bodyPr/>
        <a:lstStyle/>
        <a:p>
          <a:pPr rtl="0"/>
          <a:r>
            <a:rPr lang="en-US" b="1">
              <a:solidFill>
                <a:schemeClr val="tx1"/>
              </a:solidFill>
              <a:latin typeface="Segoe UI Light"/>
              <a:cs typeface="Times New Roman"/>
            </a:rPr>
            <a:t>Tech Stack</a:t>
          </a:r>
        </a:p>
      </dgm:t>
    </dgm:pt>
    <dgm:pt modelId="{04DD80D1-CCE0-4B58-8FCE-96453D0B1BFA}" type="parTrans" cxnId="{EB0307BE-EB22-4399-97BE-04B38A8A685A}">
      <dgm:prSet/>
      <dgm:spPr/>
      <dgm:t>
        <a:bodyPr/>
        <a:lstStyle/>
        <a:p>
          <a:endParaRPr lang="en-IN"/>
        </a:p>
      </dgm:t>
    </dgm:pt>
    <dgm:pt modelId="{0F1FF354-94FD-45C7-8A13-B9C755547DF2}" type="sibTrans" cxnId="{EB0307BE-EB22-4399-97BE-04B38A8A685A}">
      <dgm:prSet/>
      <dgm:spPr/>
      <dgm:t>
        <a:bodyPr/>
        <a:lstStyle/>
        <a:p>
          <a:endParaRPr lang="en-IN"/>
        </a:p>
      </dgm:t>
    </dgm:pt>
    <dgm:pt modelId="{D2F620E0-67A4-4E2D-BA85-6AAF73287A8A}" type="pres">
      <dgm:prSet presAssocID="{C596310A-D72E-4CA4-B85F-715FE5BABD77}" presName="Name0" presStyleCnt="0">
        <dgm:presLayoutVars>
          <dgm:dir/>
          <dgm:resizeHandles/>
        </dgm:presLayoutVars>
      </dgm:prSet>
      <dgm:spPr/>
    </dgm:pt>
    <dgm:pt modelId="{5415331B-63B4-42E2-9D80-54122E229F2E}" type="pres">
      <dgm:prSet presAssocID="{0AAC6CF2-529B-4C9C-9A16-980072A83A6A}" presName="compNode" presStyleCnt="0"/>
      <dgm:spPr/>
    </dgm:pt>
    <dgm:pt modelId="{2C6A7A39-5BCA-4337-88D7-D3FC7E72CE47}" type="pres">
      <dgm:prSet presAssocID="{0AAC6CF2-529B-4C9C-9A16-980072A83A6A}" presName="dummyConnPt" presStyleCnt="0"/>
      <dgm:spPr/>
    </dgm:pt>
    <dgm:pt modelId="{BF95A5BC-96A9-437B-B870-EE7CC7D5B317}" type="pres">
      <dgm:prSet presAssocID="{0AAC6CF2-529B-4C9C-9A16-980072A83A6A}" presName="node" presStyleLbl="node1" presStyleIdx="0" presStyleCnt="9">
        <dgm:presLayoutVars>
          <dgm:bulletEnabled val="1"/>
        </dgm:presLayoutVars>
      </dgm:prSet>
      <dgm:spPr/>
    </dgm:pt>
    <dgm:pt modelId="{2BA867E5-A436-421A-A2C2-192B6FC2A982}" type="pres">
      <dgm:prSet presAssocID="{B279C0E7-50A7-417F-A96E-5D6257FA9D65}" presName="sibTrans" presStyleLbl="bgSibTrans2D1" presStyleIdx="0" presStyleCnt="8"/>
      <dgm:spPr/>
    </dgm:pt>
    <dgm:pt modelId="{B8719984-5697-4687-84E5-E50C4047AE32}" type="pres">
      <dgm:prSet presAssocID="{83BA1612-A3AD-4FDE-B950-1872AF684CE4}" presName="compNode" presStyleCnt="0"/>
      <dgm:spPr/>
    </dgm:pt>
    <dgm:pt modelId="{0FDDEA1F-3D24-4B8F-A4C3-510363FF5330}" type="pres">
      <dgm:prSet presAssocID="{83BA1612-A3AD-4FDE-B950-1872AF684CE4}" presName="dummyConnPt" presStyleCnt="0"/>
      <dgm:spPr/>
    </dgm:pt>
    <dgm:pt modelId="{00193851-012E-496E-AF9D-149AA9CBB554}" type="pres">
      <dgm:prSet presAssocID="{83BA1612-A3AD-4FDE-B950-1872AF684CE4}" presName="node" presStyleLbl="node1" presStyleIdx="1" presStyleCnt="9">
        <dgm:presLayoutVars>
          <dgm:bulletEnabled val="1"/>
        </dgm:presLayoutVars>
      </dgm:prSet>
      <dgm:spPr/>
    </dgm:pt>
    <dgm:pt modelId="{8FFD3CD8-AE22-426A-B0A2-BCBB8C0FFE73}" type="pres">
      <dgm:prSet presAssocID="{F0C8BB8C-973E-4540-9A78-4966136D2492}" presName="sibTrans" presStyleLbl="bgSibTrans2D1" presStyleIdx="1" presStyleCnt="8"/>
      <dgm:spPr/>
    </dgm:pt>
    <dgm:pt modelId="{0977FA9D-C072-46D7-8254-E74401E2FA93}" type="pres">
      <dgm:prSet presAssocID="{D4C7187D-9EF2-43C5-AB05-FDBAD58E8D2D}" presName="compNode" presStyleCnt="0"/>
      <dgm:spPr/>
    </dgm:pt>
    <dgm:pt modelId="{94C5112A-B42B-4CD1-98BA-E29B5C885F0F}" type="pres">
      <dgm:prSet presAssocID="{D4C7187D-9EF2-43C5-AB05-FDBAD58E8D2D}" presName="dummyConnPt" presStyleCnt="0"/>
      <dgm:spPr/>
    </dgm:pt>
    <dgm:pt modelId="{C92FF834-4996-410A-9179-A13C648CF522}" type="pres">
      <dgm:prSet presAssocID="{D4C7187D-9EF2-43C5-AB05-FDBAD58E8D2D}" presName="node" presStyleLbl="node1" presStyleIdx="2" presStyleCnt="9">
        <dgm:presLayoutVars>
          <dgm:bulletEnabled val="1"/>
        </dgm:presLayoutVars>
      </dgm:prSet>
      <dgm:spPr/>
    </dgm:pt>
    <dgm:pt modelId="{C55E778A-0AF0-45C2-9761-4054A161160B}" type="pres">
      <dgm:prSet presAssocID="{0F1FF354-94FD-45C7-8A13-B9C755547DF2}" presName="sibTrans" presStyleLbl="bgSibTrans2D1" presStyleIdx="2" presStyleCnt="8"/>
      <dgm:spPr/>
    </dgm:pt>
    <dgm:pt modelId="{A27ECBE9-BD23-4C4F-AF39-11E8C17ECF74}" type="pres">
      <dgm:prSet presAssocID="{1AF6ABB0-B341-4014-BDD1-26268F0246E1}" presName="compNode" presStyleCnt="0"/>
      <dgm:spPr/>
    </dgm:pt>
    <dgm:pt modelId="{E2EA0DB1-9455-4BED-8B9E-154FD3D0FDC3}" type="pres">
      <dgm:prSet presAssocID="{1AF6ABB0-B341-4014-BDD1-26268F0246E1}" presName="dummyConnPt" presStyleCnt="0"/>
      <dgm:spPr/>
    </dgm:pt>
    <dgm:pt modelId="{8C37818F-EC77-4E27-9D0A-F4AB4AD0519F}" type="pres">
      <dgm:prSet presAssocID="{1AF6ABB0-B341-4014-BDD1-26268F0246E1}" presName="node" presStyleLbl="node1" presStyleIdx="3" presStyleCnt="9">
        <dgm:presLayoutVars>
          <dgm:bulletEnabled val="1"/>
        </dgm:presLayoutVars>
      </dgm:prSet>
      <dgm:spPr/>
    </dgm:pt>
    <dgm:pt modelId="{C9BDD436-A5B7-4FFB-961F-253CF25B018F}" type="pres">
      <dgm:prSet presAssocID="{B8B11F14-B5D0-463C-A468-8F676564F5CA}" presName="sibTrans" presStyleLbl="bgSibTrans2D1" presStyleIdx="3" presStyleCnt="8"/>
      <dgm:spPr/>
    </dgm:pt>
    <dgm:pt modelId="{678F9F68-7E12-43C0-A38E-DF0922B9BDA5}" type="pres">
      <dgm:prSet presAssocID="{2170C6B0-AFE9-4238-9C12-430E4522C2D2}" presName="compNode" presStyleCnt="0"/>
      <dgm:spPr/>
    </dgm:pt>
    <dgm:pt modelId="{30A8A88C-87F7-4301-A71A-3417EDD27CC7}" type="pres">
      <dgm:prSet presAssocID="{2170C6B0-AFE9-4238-9C12-430E4522C2D2}" presName="dummyConnPt" presStyleCnt="0"/>
      <dgm:spPr/>
    </dgm:pt>
    <dgm:pt modelId="{B6C3CFBC-0C09-4F89-9489-6692E0CB48AB}" type="pres">
      <dgm:prSet presAssocID="{2170C6B0-AFE9-4238-9C12-430E4522C2D2}" presName="node" presStyleLbl="node1" presStyleIdx="4" presStyleCnt="9">
        <dgm:presLayoutVars>
          <dgm:bulletEnabled val="1"/>
        </dgm:presLayoutVars>
      </dgm:prSet>
      <dgm:spPr/>
    </dgm:pt>
    <dgm:pt modelId="{F5C90210-062F-4F02-9CF2-5B125AC7DC7B}" type="pres">
      <dgm:prSet presAssocID="{8C59E57F-3DE0-4857-A82C-F3919D6EE65F}" presName="sibTrans" presStyleLbl="bgSibTrans2D1" presStyleIdx="4" presStyleCnt="8"/>
      <dgm:spPr/>
    </dgm:pt>
    <dgm:pt modelId="{C893753B-2305-4F91-987E-FE5480D7825B}" type="pres">
      <dgm:prSet presAssocID="{540C42D1-E576-4ACD-AC7A-54D02CBFBE4F}" presName="compNode" presStyleCnt="0"/>
      <dgm:spPr/>
    </dgm:pt>
    <dgm:pt modelId="{38D5994F-A1FD-4B7A-9010-634D8B6AC65F}" type="pres">
      <dgm:prSet presAssocID="{540C42D1-E576-4ACD-AC7A-54D02CBFBE4F}" presName="dummyConnPt" presStyleCnt="0"/>
      <dgm:spPr/>
    </dgm:pt>
    <dgm:pt modelId="{3BDBF4CF-AC0D-4833-AD14-1CDE2FEAFE96}" type="pres">
      <dgm:prSet presAssocID="{540C42D1-E576-4ACD-AC7A-54D02CBFBE4F}" presName="node" presStyleLbl="node1" presStyleIdx="5" presStyleCnt="9">
        <dgm:presLayoutVars>
          <dgm:bulletEnabled val="1"/>
        </dgm:presLayoutVars>
      </dgm:prSet>
      <dgm:spPr/>
    </dgm:pt>
    <dgm:pt modelId="{F86E92E6-1C96-4D46-812B-263348038CC5}" type="pres">
      <dgm:prSet presAssocID="{6D92670C-02C7-4351-9B6A-AEA145DF6331}" presName="sibTrans" presStyleLbl="bgSibTrans2D1" presStyleIdx="5" presStyleCnt="8"/>
      <dgm:spPr/>
    </dgm:pt>
    <dgm:pt modelId="{F5D152FA-F14D-4CC7-A8B3-74760DC88D14}" type="pres">
      <dgm:prSet presAssocID="{5A589006-1222-4353-859D-B0A8EEE2C31C}" presName="compNode" presStyleCnt="0"/>
      <dgm:spPr/>
    </dgm:pt>
    <dgm:pt modelId="{A0A319E1-9481-477B-9E6A-290F7BEB4331}" type="pres">
      <dgm:prSet presAssocID="{5A589006-1222-4353-859D-B0A8EEE2C31C}" presName="dummyConnPt" presStyleCnt="0"/>
      <dgm:spPr/>
    </dgm:pt>
    <dgm:pt modelId="{80D34ADD-176E-4D95-94F7-A271993C40D0}" type="pres">
      <dgm:prSet presAssocID="{5A589006-1222-4353-859D-B0A8EEE2C31C}" presName="node" presStyleLbl="node1" presStyleIdx="6" presStyleCnt="9">
        <dgm:presLayoutVars>
          <dgm:bulletEnabled val="1"/>
        </dgm:presLayoutVars>
      </dgm:prSet>
      <dgm:spPr/>
    </dgm:pt>
    <dgm:pt modelId="{E60603F2-D69C-4280-B2F4-A84E1BF422FB}" type="pres">
      <dgm:prSet presAssocID="{8B2E36AA-5604-4812-8243-DDFA9A228757}" presName="sibTrans" presStyleLbl="bgSibTrans2D1" presStyleIdx="6" presStyleCnt="8"/>
      <dgm:spPr/>
    </dgm:pt>
    <dgm:pt modelId="{C019EC14-3613-4807-81AC-ED085CCAF2B8}" type="pres">
      <dgm:prSet presAssocID="{1E426AB8-A1E3-4E36-A9A2-17FBC5CCA9D0}" presName="compNode" presStyleCnt="0"/>
      <dgm:spPr/>
    </dgm:pt>
    <dgm:pt modelId="{5FF4D957-5EAF-4E5A-B3C5-A5FB9FB555EF}" type="pres">
      <dgm:prSet presAssocID="{1E426AB8-A1E3-4E36-A9A2-17FBC5CCA9D0}" presName="dummyConnPt" presStyleCnt="0"/>
      <dgm:spPr/>
    </dgm:pt>
    <dgm:pt modelId="{C7622A2E-983F-49A7-8049-7BA4188678AA}" type="pres">
      <dgm:prSet presAssocID="{1E426AB8-A1E3-4E36-A9A2-17FBC5CCA9D0}" presName="node" presStyleLbl="node1" presStyleIdx="7" presStyleCnt="9">
        <dgm:presLayoutVars>
          <dgm:bulletEnabled val="1"/>
        </dgm:presLayoutVars>
      </dgm:prSet>
      <dgm:spPr/>
    </dgm:pt>
    <dgm:pt modelId="{5B41DD14-AD0C-41D3-A9B1-FC4AB2EF1096}" type="pres">
      <dgm:prSet presAssocID="{0078320A-0525-4340-B9FF-C6706DACB7F5}" presName="sibTrans" presStyleLbl="bgSibTrans2D1" presStyleIdx="7" presStyleCnt="8"/>
      <dgm:spPr/>
    </dgm:pt>
    <dgm:pt modelId="{CE32F93E-B083-4AF7-B520-C9E1FE7D2567}" type="pres">
      <dgm:prSet presAssocID="{7E3DC3DC-65EF-48C1-B9DB-01B1028AF0A9}" presName="compNode" presStyleCnt="0"/>
      <dgm:spPr/>
    </dgm:pt>
    <dgm:pt modelId="{2FBD3530-76C2-4942-AC80-5914DF0957D2}" type="pres">
      <dgm:prSet presAssocID="{7E3DC3DC-65EF-48C1-B9DB-01B1028AF0A9}" presName="dummyConnPt" presStyleCnt="0"/>
      <dgm:spPr/>
    </dgm:pt>
    <dgm:pt modelId="{7E20B5EC-9426-4CB0-9E81-6DC24D38F97D}" type="pres">
      <dgm:prSet presAssocID="{7E3DC3DC-65EF-48C1-B9DB-01B1028AF0A9}" presName="node" presStyleLbl="node1" presStyleIdx="8" presStyleCnt="9">
        <dgm:presLayoutVars>
          <dgm:bulletEnabled val="1"/>
        </dgm:presLayoutVars>
      </dgm:prSet>
      <dgm:spPr/>
    </dgm:pt>
  </dgm:ptLst>
  <dgm:cxnLst>
    <dgm:cxn modelId="{F651E10D-9630-47A6-8E7C-57FEB137AE7F}" srcId="{C596310A-D72E-4CA4-B85F-715FE5BABD77}" destId="{2170C6B0-AFE9-4238-9C12-430E4522C2D2}" srcOrd="4" destOrd="0" parTransId="{07224ECE-28A5-43B2-B2DA-8A0DF5F7EE9E}" sibTransId="{8C59E57F-3DE0-4857-A82C-F3919D6EE65F}"/>
    <dgm:cxn modelId="{C27A9D19-056A-478C-B09C-D0AE39B814F9}" type="presOf" srcId="{8C59E57F-3DE0-4857-A82C-F3919D6EE65F}" destId="{F5C90210-062F-4F02-9CF2-5B125AC7DC7B}" srcOrd="0" destOrd="0" presId="urn:microsoft.com/office/officeart/2005/8/layout/bProcess4"/>
    <dgm:cxn modelId="{A6A0602A-431A-46B7-AC20-F7AAC8EAB2BB}" type="presOf" srcId="{1AF6ABB0-B341-4014-BDD1-26268F0246E1}" destId="{8C37818F-EC77-4E27-9D0A-F4AB4AD0519F}" srcOrd="0" destOrd="0" presId="urn:microsoft.com/office/officeart/2005/8/layout/bProcess4"/>
    <dgm:cxn modelId="{FBA84936-C622-418B-B6D7-4940D99ACCB4}" srcId="{C596310A-D72E-4CA4-B85F-715FE5BABD77}" destId="{540C42D1-E576-4ACD-AC7A-54D02CBFBE4F}" srcOrd="5" destOrd="0" parTransId="{8C9F911E-B564-4171-96CD-CE3982AED81F}" sibTransId="{6D92670C-02C7-4351-9B6A-AEA145DF6331}"/>
    <dgm:cxn modelId="{C3938441-0B33-41FA-A17F-25812ACC6DF5}" type="presOf" srcId="{2170C6B0-AFE9-4238-9C12-430E4522C2D2}" destId="{B6C3CFBC-0C09-4F89-9489-6692E0CB48AB}" srcOrd="0" destOrd="0" presId="urn:microsoft.com/office/officeart/2005/8/layout/bProcess4"/>
    <dgm:cxn modelId="{FC121D49-0B24-46ED-8953-0099D404D157}" type="presOf" srcId="{5A589006-1222-4353-859D-B0A8EEE2C31C}" destId="{80D34ADD-176E-4D95-94F7-A271993C40D0}" srcOrd="0" destOrd="0" presId="urn:microsoft.com/office/officeart/2005/8/layout/bProcess4"/>
    <dgm:cxn modelId="{CF856D6B-0A97-4DC1-A68F-1717D99EFE9A}" srcId="{C596310A-D72E-4CA4-B85F-715FE5BABD77}" destId="{83BA1612-A3AD-4FDE-B950-1872AF684CE4}" srcOrd="1" destOrd="0" parTransId="{F174FE97-2D56-4E19-95B9-80F9805E2DFD}" sibTransId="{F0C8BB8C-973E-4540-9A78-4966136D2492}"/>
    <dgm:cxn modelId="{1C959A73-141C-4E16-9EED-A5627DBD9D58}" type="presOf" srcId="{D4C7187D-9EF2-43C5-AB05-FDBAD58E8D2D}" destId="{C92FF834-4996-410A-9179-A13C648CF522}" srcOrd="0" destOrd="0" presId="urn:microsoft.com/office/officeart/2005/8/layout/bProcess4"/>
    <dgm:cxn modelId="{20127274-4703-45D1-8B1B-9FDB0FD14C0C}" type="presOf" srcId="{B8B11F14-B5D0-463C-A468-8F676564F5CA}" destId="{C9BDD436-A5B7-4FFB-961F-253CF25B018F}" srcOrd="0" destOrd="0" presId="urn:microsoft.com/office/officeart/2005/8/layout/bProcess4"/>
    <dgm:cxn modelId="{6A842E78-9D94-47C9-9580-425308F214FB}" type="presOf" srcId="{B279C0E7-50A7-417F-A96E-5D6257FA9D65}" destId="{2BA867E5-A436-421A-A2C2-192B6FC2A982}" srcOrd="0" destOrd="0" presId="urn:microsoft.com/office/officeart/2005/8/layout/bProcess4"/>
    <dgm:cxn modelId="{7EFE4258-9D78-4917-B3B2-F9AF610313E2}" type="presOf" srcId="{8B2E36AA-5604-4812-8243-DDFA9A228757}" destId="{E60603F2-D69C-4280-B2F4-A84E1BF422FB}" srcOrd="0" destOrd="0" presId="urn:microsoft.com/office/officeart/2005/8/layout/bProcess4"/>
    <dgm:cxn modelId="{595AF259-840A-4557-A5A9-555BAD8666B5}" type="presOf" srcId="{0078320A-0525-4340-B9FF-C6706DACB7F5}" destId="{5B41DD14-AD0C-41D3-A9B1-FC4AB2EF1096}" srcOrd="0" destOrd="0" presId="urn:microsoft.com/office/officeart/2005/8/layout/bProcess4"/>
    <dgm:cxn modelId="{F7F4E17A-C5EA-425A-8BD6-FB69B58BC5F6}" type="presOf" srcId="{F0C8BB8C-973E-4540-9A78-4966136D2492}" destId="{8FFD3CD8-AE22-426A-B0A2-BCBB8C0FFE73}" srcOrd="0" destOrd="0" presId="urn:microsoft.com/office/officeart/2005/8/layout/bProcess4"/>
    <dgm:cxn modelId="{B1D2F67C-A093-4F52-AC76-0997634B1EE7}" type="presOf" srcId="{7E3DC3DC-65EF-48C1-B9DB-01B1028AF0A9}" destId="{7E20B5EC-9426-4CB0-9E81-6DC24D38F97D}" srcOrd="0" destOrd="0" presId="urn:microsoft.com/office/officeart/2005/8/layout/bProcess4"/>
    <dgm:cxn modelId="{30448DB0-7EA5-495E-8AAE-B940E7C019A8}" srcId="{C596310A-D72E-4CA4-B85F-715FE5BABD77}" destId="{0AAC6CF2-529B-4C9C-9A16-980072A83A6A}" srcOrd="0" destOrd="0" parTransId="{0ED4B0DA-C5C0-42D8-9333-9F8852879CC8}" sibTransId="{B279C0E7-50A7-417F-A96E-5D6257FA9D65}"/>
    <dgm:cxn modelId="{EB0307BE-EB22-4399-97BE-04B38A8A685A}" srcId="{C596310A-D72E-4CA4-B85F-715FE5BABD77}" destId="{D4C7187D-9EF2-43C5-AB05-FDBAD58E8D2D}" srcOrd="2" destOrd="0" parTransId="{04DD80D1-CCE0-4B58-8FCE-96453D0B1BFA}" sibTransId="{0F1FF354-94FD-45C7-8A13-B9C755547DF2}"/>
    <dgm:cxn modelId="{91D955C5-6605-4512-B7A7-2DFA64F10CF4}" srcId="{C596310A-D72E-4CA4-B85F-715FE5BABD77}" destId="{7E3DC3DC-65EF-48C1-B9DB-01B1028AF0A9}" srcOrd="8" destOrd="0" parTransId="{356AC0BE-CEF5-4E66-AD3B-70A51BFB17A0}" sibTransId="{3517EE52-95A8-40A9-8DAA-B2B8C5B3794E}"/>
    <dgm:cxn modelId="{0189ACC5-12CA-47D1-B785-637C37180751}" type="presOf" srcId="{540C42D1-E576-4ACD-AC7A-54D02CBFBE4F}" destId="{3BDBF4CF-AC0D-4833-AD14-1CDE2FEAFE96}" srcOrd="0" destOrd="0" presId="urn:microsoft.com/office/officeart/2005/8/layout/bProcess4"/>
    <dgm:cxn modelId="{5A0983C9-721D-48EE-B487-1715B11B44DA}" type="presOf" srcId="{0AAC6CF2-529B-4C9C-9A16-980072A83A6A}" destId="{BF95A5BC-96A9-437B-B870-EE7CC7D5B317}" srcOrd="0" destOrd="0" presId="urn:microsoft.com/office/officeart/2005/8/layout/bProcess4"/>
    <dgm:cxn modelId="{46A361D0-CCDD-4DCB-B6E7-24DBD7F642CD}" type="presOf" srcId="{C596310A-D72E-4CA4-B85F-715FE5BABD77}" destId="{D2F620E0-67A4-4E2D-BA85-6AAF73287A8A}" srcOrd="0" destOrd="0" presId="urn:microsoft.com/office/officeart/2005/8/layout/bProcess4"/>
    <dgm:cxn modelId="{4E74E2D2-89D7-4A91-8C27-B0C930AD2D56}" type="presOf" srcId="{0F1FF354-94FD-45C7-8A13-B9C755547DF2}" destId="{C55E778A-0AF0-45C2-9761-4054A161160B}" srcOrd="0" destOrd="0" presId="urn:microsoft.com/office/officeart/2005/8/layout/bProcess4"/>
    <dgm:cxn modelId="{D15687D7-858C-4652-BBCD-6EE9B72411AE}" srcId="{C596310A-D72E-4CA4-B85F-715FE5BABD77}" destId="{1AF6ABB0-B341-4014-BDD1-26268F0246E1}" srcOrd="3" destOrd="0" parTransId="{83FDDB4F-49FC-4F41-90AA-F55A9F04D849}" sibTransId="{B8B11F14-B5D0-463C-A468-8F676564F5CA}"/>
    <dgm:cxn modelId="{5C8EC2DA-E975-46B0-B859-1D75EECBBD93}" type="presOf" srcId="{83BA1612-A3AD-4FDE-B950-1872AF684CE4}" destId="{00193851-012E-496E-AF9D-149AA9CBB554}" srcOrd="0" destOrd="0" presId="urn:microsoft.com/office/officeart/2005/8/layout/bProcess4"/>
    <dgm:cxn modelId="{610332E3-1961-4C85-8939-9D29D32A7809}" srcId="{C596310A-D72E-4CA4-B85F-715FE5BABD77}" destId="{1E426AB8-A1E3-4E36-A9A2-17FBC5CCA9D0}" srcOrd="7" destOrd="0" parTransId="{E3392F67-AD80-4336-BC7A-1DD031EB7245}" sibTransId="{0078320A-0525-4340-B9FF-C6706DACB7F5}"/>
    <dgm:cxn modelId="{7FE6ADF8-5DF7-4117-BDF3-993E5C91D25A}" srcId="{C596310A-D72E-4CA4-B85F-715FE5BABD77}" destId="{5A589006-1222-4353-859D-B0A8EEE2C31C}" srcOrd="6" destOrd="0" parTransId="{6F8BFDF7-E260-4937-97FC-4F638A4B5BD8}" sibTransId="{8B2E36AA-5604-4812-8243-DDFA9A228757}"/>
    <dgm:cxn modelId="{E66DA7FE-C3F2-4367-A1DD-56596ADCA4FE}" type="presOf" srcId="{6D92670C-02C7-4351-9B6A-AEA145DF6331}" destId="{F86E92E6-1C96-4D46-812B-263348038CC5}" srcOrd="0" destOrd="0" presId="urn:microsoft.com/office/officeart/2005/8/layout/bProcess4"/>
    <dgm:cxn modelId="{25FEFDFF-5363-4B65-A61A-4B1A424BE52E}" type="presOf" srcId="{1E426AB8-A1E3-4E36-A9A2-17FBC5CCA9D0}" destId="{C7622A2E-983F-49A7-8049-7BA4188678AA}" srcOrd="0" destOrd="0" presId="urn:microsoft.com/office/officeart/2005/8/layout/bProcess4"/>
    <dgm:cxn modelId="{5D5B162D-D0E9-4DFB-8403-A35FC66F1F2E}" type="presParOf" srcId="{D2F620E0-67A4-4E2D-BA85-6AAF73287A8A}" destId="{5415331B-63B4-42E2-9D80-54122E229F2E}" srcOrd="0" destOrd="0" presId="urn:microsoft.com/office/officeart/2005/8/layout/bProcess4"/>
    <dgm:cxn modelId="{B46E34E0-AF03-486B-9AAB-BF3E2F57FF1C}" type="presParOf" srcId="{5415331B-63B4-42E2-9D80-54122E229F2E}" destId="{2C6A7A39-5BCA-4337-88D7-D3FC7E72CE47}" srcOrd="0" destOrd="0" presId="urn:microsoft.com/office/officeart/2005/8/layout/bProcess4"/>
    <dgm:cxn modelId="{59D75CF5-2A34-4262-9336-81F178E6A467}" type="presParOf" srcId="{5415331B-63B4-42E2-9D80-54122E229F2E}" destId="{BF95A5BC-96A9-437B-B870-EE7CC7D5B317}" srcOrd="1" destOrd="0" presId="urn:microsoft.com/office/officeart/2005/8/layout/bProcess4"/>
    <dgm:cxn modelId="{A0408735-30EF-4324-963D-9CFE985697E2}" type="presParOf" srcId="{D2F620E0-67A4-4E2D-BA85-6AAF73287A8A}" destId="{2BA867E5-A436-421A-A2C2-192B6FC2A982}" srcOrd="1" destOrd="0" presId="urn:microsoft.com/office/officeart/2005/8/layout/bProcess4"/>
    <dgm:cxn modelId="{768DCAB0-D3D9-47DA-915B-682A3192F9B4}" type="presParOf" srcId="{D2F620E0-67A4-4E2D-BA85-6AAF73287A8A}" destId="{B8719984-5697-4687-84E5-E50C4047AE32}" srcOrd="2" destOrd="0" presId="urn:microsoft.com/office/officeart/2005/8/layout/bProcess4"/>
    <dgm:cxn modelId="{9ED48645-0652-4768-8ED3-9DD0A8E86244}" type="presParOf" srcId="{B8719984-5697-4687-84E5-E50C4047AE32}" destId="{0FDDEA1F-3D24-4B8F-A4C3-510363FF5330}" srcOrd="0" destOrd="0" presId="urn:microsoft.com/office/officeart/2005/8/layout/bProcess4"/>
    <dgm:cxn modelId="{0E9692B6-7054-4EC0-8909-B74197579B0D}" type="presParOf" srcId="{B8719984-5697-4687-84E5-E50C4047AE32}" destId="{00193851-012E-496E-AF9D-149AA9CBB554}" srcOrd="1" destOrd="0" presId="urn:microsoft.com/office/officeart/2005/8/layout/bProcess4"/>
    <dgm:cxn modelId="{385BDE78-3C30-4ADB-B455-4CFE1C9BDE7B}" type="presParOf" srcId="{D2F620E0-67A4-4E2D-BA85-6AAF73287A8A}" destId="{8FFD3CD8-AE22-426A-B0A2-BCBB8C0FFE73}" srcOrd="3" destOrd="0" presId="urn:microsoft.com/office/officeart/2005/8/layout/bProcess4"/>
    <dgm:cxn modelId="{9313024A-2ECB-4215-B12E-AE50A745FA84}" type="presParOf" srcId="{D2F620E0-67A4-4E2D-BA85-6AAF73287A8A}" destId="{0977FA9D-C072-46D7-8254-E74401E2FA93}" srcOrd="4" destOrd="0" presId="urn:microsoft.com/office/officeart/2005/8/layout/bProcess4"/>
    <dgm:cxn modelId="{594612F1-3949-40D1-B1FD-89F4CDCC5725}" type="presParOf" srcId="{0977FA9D-C072-46D7-8254-E74401E2FA93}" destId="{94C5112A-B42B-4CD1-98BA-E29B5C885F0F}" srcOrd="0" destOrd="0" presId="urn:microsoft.com/office/officeart/2005/8/layout/bProcess4"/>
    <dgm:cxn modelId="{961157AB-A1D7-4DC7-90E4-99522004A6A1}" type="presParOf" srcId="{0977FA9D-C072-46D7-8254-E74401E2FA93}" destId="{C92FF834-4996-410A-9179-A13C648CF522}" srcOrd="1" destOrd="0" presId="urn:microsoft.com/office/officeart/2005/8/layout/bProcess4"/>
    <dgm:cxn modelId="{ABB7BC98-02F5-4A4D-B8D1-A2128F4119AA}" type="presParOf" srcId="{D2F620E0-67A4-4E2D-BA85-6AAF73287A8A}" destId="{C55E778A-0AF0-45C2-9761-4054A161160B}" srcOrd="5" destOrd="0" presId="urn:microsoft.com/office/officeart/2005/8/layout/bProcess4"/>
    <dgm:cxn modelId="{A1D666A2-6F90-4975-A009-0D24F53E0977}" type="presParOf" srcId="{D2F620E0-67A4-4E2D-BA85-6AAF73287A8A}" destId="{A27ECBE9-BD23-4C4F-AF39-11E8C17ECF74}" srcOrd="6" destOrd="0" presId="urn:microsoft.com/office/officeart/2005/8/layout/bProcess4"/>
    <dgm:cxn modelId="{270F87F8-FF10-410D-8008-A8B3A60BB90F}" type="presParOf" srcId="{A27ECBE9-BD23-4C4F-AF39-11E8C17ECF74}" destId="{E2EA0DB1-9455-4BED-8B9E-154FD3D0FDC3}" srcOrd="0" destOrd="0" presId="urn:microsoft.com/office/officeart/2005/8/layout/bProcess4"/>
    <dgm:cxn modelId="{F30B8B24-5D96-46F1-9F72-26CEBE7949BD}" type="presParOf" srcId="{A27ECBE9-BD23-4C4F-AF39-11E8C17ECF74}" destId="{8C37818F-EC77-4E27-9D0A-F4AB4AD0519F}" srcOrd="1" destOrd="0" presId="urn:microsoft.com/office/officeart/2005/8/layout/bProcess4"/>
    <dgm:cxn modelId="{33A7B36D-4939-470D-9AE2-4D3217468EF9}" type="presParOf" srcId="{D2F620E0-67A4-4E2D-BA85-6AAF73287A8A}" destId="{C9BDD436-A5B7-4FFB-961F-253CF25B018F}" srcOrd="7" destOrd="0" presId="urn:microsoft.com/office/officeart/2005/8/layout/bProcess4"/>
    <dgm:cxn modelId="{E7AADE21-D68F-4240-A7E7-5CE77F5E49F9}" type="presParOf" srcId="{D2F620E0-67A4-4E2D-BA85-6AAF73287A8A}" destId="{678F9F68-7E12-43C0-A38E-DF0922B9BDA5}" srcOrd="8" destOrd="0" presId="urn:microsoft.com/office/officeart/2005/8/layout/bProcess4"/>
    <dgm:cxn modelId="{607B5EFB-2569-4366-AB52-CEC840B002BB}" type="presParOf" srcId="{678F9F68-7E12-43C0-A38E-DF0922B9BDA5}" destId="{30A8A88C-87F7-4301-A71A-3417EDD27CC7}" srcOrd="0" destOrd="0" presId="urn:microsoft.com/office/officeart/2005/8/layout/bProcess4"/>
    <dgm:cxn modelId="{ADD17E6E-9118-4F65-8A6F-F985D2A196F1}" type="presParOf" srcId="{678F9F68-7E12-43C0-A38E-DF0922B9BDA5}" destId="{B6C3CFBC-0C09-4F89-9489-6692E0CB48AB}" srcOrd="1" destOrd="0" presId="urn:microsoft.com/office/officeart/2005/8/layout/bProcess4"/>
    <dgm:cxn modelId="{CBC7F6BD-31AD-44BE-9CBE-4EEF2247032F}" type="presParOf" srcId="{D2F620E0-67A4-4E2D-BA85-6AAF73287A8A}" destId="{F5C90210-062F-4F02-9CF2-5B125AC7DC7B}" srcOrd="9" destOrd="0" presId="urn:microsoft.com/office/officeart/2005/8/layout/bProcess4"/>
    <dgm:cxn modelId="{5C23C286-42A3-4038-BB9A-56DE283AB370}" type="presParOf" srcId="{D2F620E0-67A4-4E2D-BA85-6AAF73287A8A}" destId="{C893753B-2305-4F91-987E-FE5480D7825B}" srcOrd="10" destOrd="0" presId="urn:microsoft.com/office/officeart/2005/8/layout/bProcess4"/>
    <dgm:cxn modelId="{1C129E35-B14B-46C4-9AE3-2B7DD5A4A860}" type="presParOf" srcId="{C893753B-2305-4F91-987E-FE5480D7825B}" destId="{38D5994F-A1FD-4B7A-9010-634D8B6AC65F}" srcOrd="0" destOrd="0" presId="urn:microsoft.com/office/officeart/2005/8/layout/bProcess4"/>
    <dgm:cxn modelId="{8FA1FA70-FAA3-4127-8069-8331C03ECE9D}" type="presParOf" srcId="{C893753B-2305-4F91-987E-FE5480D7825B}" destId="{3BDBF4CF-AC0D-4833-AD14-1CDE2FEAFE96}" srcOrd="1" destOrd="0" presId="urn:microsoft.com/office/officeart/2005/8/layout/bProcess4"/>
    <dgm:cxn modelId="{C9447705-6137-4B9F-805E-D4203571ADB8}" type="presParOf" srcId="{D2F620E0-67A4-4E2D-BA85-6AAF73287A8A}" destId="{F86E92E6-1C96-4D46-812B-263348038CC5}" srcOrd="11" destOrd="0" presId="urn:microsoft.com/office/officeart/2005/8/layout/bProcess4"/>
    <dgm:cxn modelId="{7F7CBC88-9237-43A2-8523-67C6692485F0}" type="presParOf" srcId="{D2F620E0-67A4-4E2D-BA85-6AAF73287A8A}" destId="{F5D152FA-F14D-4CC7-A8B3-74760DC88D14}" srcOrd="12" destOrd="0" presId="urn:microsoft.com/office/officeart/2005/8/layout/bProcess4"/>
    <dgm:cxn modelId="{37150234-2544-4A5E-9DFA-F31BE654DFA0}" type="presParOf" srcId="{F5D152FA-F14D-4CC7-A8B3-74760DC88D14}" destId="{A0A319E1-9481-477B-9E6A-290F7BEB4331}" srcOrd="0" destOrd="0" presId="urn:microsoft.com/office/officeart/2005/8/layout/bProcess4"/>
    <dgm:cxn modelId="{B20EB073-F9BA-4557-A2E3-1CDC0D8B6CF2}" type="presParOf" srcId="{F5D152FA-F14D-4CC7-A8B3-74760DC88D14}" destId="{80D34ADD-176E-4D95-94F7-A271993C40D0}" srcOrd="1" destOrd="0" presId="urn:microsoft.com/office/officeart/2005/8/layout/bProcess4"/>
    <dgm:cxn modelId="{67BCC46C-370F-41FB-8E2C-5BF688AC154B}" type="presParOf" srcId="{D2F620E0-67A4-4E2D-BA85-6AAF73287A8A}" destId="{E60603F2-D69C-4280-B2F4-A84E1BF422FB}" srcOrd="13" destOrd="0" presId="urn:microsoft.com/office/officeart/2005/8/layout/bProcess4"/>
    <dgm:cxn modelId="{0654FB34-596A-4585-BAA8-68E0BDA7731F}" type="presParOf" srcId="{D2F620E0-67A4-4E2D-BA85-6AAF73287A8A}" destId="{C019EC14-3613-4807-81AC-ED085CCAF2B8}" srcOrd="14" destOrd="0" presId="urn:microsoft.com/office/officeart/2005/8/layout/bProcess4"/>
    <dgm:cxn modelId="{3C0DCFF9-4B8D-4261-9E20-660795CFDA29}" type="presParOf" srcId="{C019EC14-3613-4807-81AC-ED085CCAF2B8}" destId="{5FF4D957-5EAF-4E5A-B3C5-A5FB9FB555EF}" srcOrd="0" destOrd="0" presId="urn:microsoft.com/office/officeart/2005/8/layout/bProcess4"/>
    <dgm:cxn modelId="{89C310B7-E1BB-430B-A085-EA2400E5DC23}" type="presParOf" srcId="{C019EC14-3613-4807-81AC-ED085CCAF2B8}" destId="{C7622A2E-983F-49A7-8049-7BA4188678AA}" srcOrd="1" destOrd="0" presId="urn:microsoft.com/office/officeart/2005/8/layout/bProcess4"/>
    <dgm:cxn modelId="{9DC047CA-C001-478C-8F05-AE33961D4243}" type="presParOf" srcId="{D2F620E0-67A4-4E2D-BA85-6AAF73287A8A}" destId="{5B41DD14-AD0C-41D3-A9B1-FC4AB2EF1096}" srcOrd="15" destOrd="0" presId="urn:microsoft.com/office/officeart/2005/8/layout/bProcess4"/>
    <dgm:cxn modelId="{83F6EF72-CA95-4EDA-8B42-F739F2EBB986}" type="presParOf" srcId="{D2F620E0-67A4-4E2D-BA85-6AAF73287A8A}" destId="{CE32F93E-B083-4AF7-B520-C9E1FE7D2567}" srcOrd="16" destOrd="0" presId="urn:microsoft.com/office/officeart/2005/8/layout/bProcess4"/>
    <dgm:cxn modelId="{AC40D549-0A3C-4383-B97A-0111ED2EBA40}" type="presParOf" srcId="{CE32F93E-B083-4AF7-B520-C9E1FE7D2567}" destId="{2FBD3530-76C2-4942-AC80-5914DF0957D2}" srcOrd="0" destOrd="0" presId="urn:microsoft.com/office/officeart/2005/8/layout/bProcess4"/>
    <dgm:cxn modelId="{11AD1564-D9F5-4639-A378-DA2950699EDC}" type="presParOf" srcId="{CE32F93E-B083-4AF7-B520-C9E1FE7D2567}" destId="{7E20B5EC-9426-4CB0-9E81-6DC24D38F97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867E5-A436-421A-A2C2-192B6FC2A982}">
      <dsp:nvSpPr>
        <dsp:cNvPr id="0" name=""/>
        <dsp:cNvSpPr/>
      </dsp:nvSpPr>
      <dsp:spPr>
        <a:xfrm rot="5400000">
          <a:off x="1197171" y="1079856"/>
          <a:ext cx="1688067" cy="203421"/>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95A5BC-96A9-437B-B870-EE7CC7D5B317}">
      <dsp:nvSpPr>
        <dsp:cNvPr id="0" name=""/>
        <dsp:cNvSpPr/>
      </dsp:nvSpPr>
      <dsp:spPr>
        <a:xfrm>
          <a:off x="1585602" y="2688"/>
          <a:ext cx="2260237" cy="1356142"/>
        </a:xfrm>
        <a:prstGeom prst="roundRect">
          <a:avLst>
            <a:gd name="adj" fmla="val 10000"/>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Motivation &amp; Problem Statement</a:t>
          </a:r>
          <a:endParaRPr lang="en-US" sz="2300" kern="1200"/>
        </a:p>
      </dsp:txBody>
      <dsp:txXfrm>
        <a:off x="1625322" y="42408"/>
        <a:ext cx="2180797" cy="1276702"/>
      </dsp:txXfrm>
    </dsp:sp>
    <dsp:sp modelId="{8FFD3CD8-AE22-426A-B0A2-BCBB8C0FFE73}">
      <dsp:nvSpPr>
        <dsp:cNvPr id="0" name=""/>
        <dsp:cNvSpPr/>
      </dsp:nvSpPr>
      <dsp:spPr>
        <a:xfrm rot="5400000">
          <a:off x="1197171" y="2775034"/>
          <a:ext cx="1688067" cy="203421"/>
        </a:xfrm>
        <a:prstGeom prst="rect">
          <a:avLst/>
        </a:prstGeom>
        <a:solidFill>
          <a:schemeClr val="accent3">
            <a:shade val="90000"/>
            <a:hueOff val="42372"/>
            <a:satOff val="-5280"/>
            <a:lumOff val="453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193851-012E-496E-AF9D-149AA9CBB554}">
      <dsp:nvSpPr>
        <dsp:cNvPr id="0" name=""/>
        <dsp:cNvSpPr/>
      </dsp:nvSpPr>
      <dsp:spPr>
        <a:xfrm>
          <a:off x="1585602" y="1697866"/>
          <a:ext cx="2260237" cy="1356142"/>
        </a:xfrm>
        <a:prstGeom prst="roundRect">
          <a:avLst>
            <a:gd name="adj" fmla="val 10000"/>
          </a:avLst>
        </a:prstGeom>
        <a:solidFill>
          <a:schemeClr val="accent3">
            <a:shade val="80000"/>
            <a:hueOff val="37077"/>
            <a:satOff val="-4693"/>
            <a:lumOff val="4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Initial Screening</a:t>
          </a:r>
        </a:p>
      </dsp:txBody>
      <dsp:txXfrm>
        <a:off x="1625322" y="1737586"/>
        <a:ext cx="2180797" cy="1276702"/>
      </dsp:txXfrm>
    </dsp:sp>
    <dsp:sp modelId="{C55E778A-0AF0-45C2-9761-4054A161160B}">
      <dsp:nvSpPr>
        <dsp:cNvPr id="0" name=""/>
        <dsp:cNvSpPr/>
      </dsp:nvSpPr>
      <dsp:spPr>
        <a:xfrm>
          <a:off x="2044760" y="3622623"/>
          <a:ext cx="2999005" cy="203421"/>
        </a:xfrm>
        <a:prstGeom prst="rect">
          <a:avLst/>
        </a:prstGeom>
        <a:solidFill>
          <a:schemeClr val="accent3">
            <a:shade val="90000"/>
            <a:hueOff val="84743"/>
            <a:satOff val="-10559"/>
            <a:lumOff val="907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FF834-4996-410A-9179-A13C648CF522}">
      <dsp:nvSpPr>
        <dsp:cNvPr id="0" name=""/>
        <dsp:cNvSpPr/>
      </dsp:nvSpPr>
      <dsp:spPr>
        <a:xfrm>
          <a:off x="1585602" y="3393044"/>
          <a:ext cx="2260237" cy="1356142"/>
        </a:xfrm>
        <a:prstGeom prst="roundRect">
          <a:avLst>
            <a:gd name="adj" fmla="val 10000"/>
          </a:avLst>
        </a:prstGeom>
        <a:solidFill>
          <a:schemeClr val="accent3">
            <a:shade val="80000"/>
            <a:hueOff val="74154"/>
            <a:satOff val="-9385"/>
            <a:lumOff val="84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Tech Stack</a:t>
          </a:r>
        </a:p>
      </dsp:txBody>
      <dsp:txXfrm>
        <a:off x="1625322" y="3432764"/>
        <a:ext cx="2180797" cy="1276702"/>
      </dsp:txXfrm>
    </dsp:sp>
    <dsp:sp modelId="{C9BDD436-A5B7-4FFB-961F-253CF25B018F}">
      <dsp:nvSpPr>
        <dsp:cNvPr id="0" name=""/>
        <dsp:cNvSpPr/>
      </dsp:nvSpPr>
      <dsp:spPr>
        <a:xfrm rot="16200000">
          <a:off x="4203287" y="2775034"/>
          <a:ext cx="1688067" cy="203421"/>
        </a:xfrm>
        <a:prstGeom prst="rect">
          <a:avLst/>
        </a:prstGeom>
        <a:solidFill>
          <a:schemeClr val="accent3">
            <a:shade val="90000"/>
            <a:hueOff val="127115"/>
            <a:satOff val="-15839"/>
            <a:lumOff val="136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37818F-EC77-4E27-9D0A-F4AB4AD0519F}">
      <dsp:nvSpPr>
        <dsp:cNvPr id="0" name=""/>
        <dsp:cNvSpPr/>
      </dsp:nvSpPr>
      <dsp:spPr>
        <a:xfrm>
          <a:off x="4591719" y="3393044"/>
          <a:ext cx="2260237" cy="1356142"/>
        </a:xfrm>
        <a:prstGeom prst="roundRect">
          <a:avLst>
            <a:gd name="adj" fmla="val 10000"/>
          </a:avLst>
        </a:prstGeom>
        <a:solidFill>
          <a:schemeClr val="accent3">
            <a:shade val="80000"/>
            <a:hueOff val="111230"/>
            <a:satOff val="-14078"/>
            <a:lumOff val="127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Setting up</a:t>
          </a:r>
        </a:p>
      </dsp:txBody>
      <dsp:txXfrm>
        <a:off x="4631439" y="3432764"/>
        <a:ext cx="2180797" cy="1276702"/>
      </dsp:txXfrm>
    </dsp:sp>
    <dsp:sp modelId="{F5C90210-062F-4F02-9CF2-5B125AC7DC7B}">
      <dsp:nvSpPr>
        <dsp:cNvPr id="0" name=""/>
        <dsp:cNvSpPr/>
      </dsp:nvSpPr>
      <dsp:spPr>
        <a:xfrm rot="16200000">
          <a:off x="4203287" y="1079856"/>
          <a:ext cx="1688067" cy="203421"/>
        </a:xfrm>
        <a:prstGeom prst="rect">
          <a:avLst/>
        </a:prstGeom>
        <a:solidFill>
          <a:schemeClr val="accent3">
            <a:shade val="90000"/>
            <a:hueOff val="169486"/>
            <a:satOff val="-21118"/>
            <a:lumOff val="18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C3CFBC-0C09-4F89-9489-6692E0CB48AB}">
      <dsp:nvSpPr>
        <dsp:cNvPr id="0" name=""/>
        <dsp:cNvSpPr/>
      </dsp:nvSpPr>
      <dsp:spPr>
        <a:xfrm>
          <a:off x="4591719" y="1697866"/>
          <a:ext cx="2260237" cy="1356142"/>
        </a:xfrm>
        <a:prstGeom prst="roundRect">
          <a:avLst>
            <a:gd name="adj" fmla="val 10000"/>
          </a:avLst>
        </a:prstGeom>
        <a:solidFill>
          <a:schemeClr val="accent3">
            <a:shade val="80000"/>
            <a:hueOff val="148307"/>
            <a:satOff val="-18770"/>
            <a:lumOff val="169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Preprocessing the data</a:t>
          </a:r>
        </a:p>
      </dsp:txBody>
      <dsp:txXfrm>
        <a:off x="4631439" y="1737586"/>
        <a:ext cx="2180797" cy="1276702"/>
      </dsp:txXfrm>
    </dsp:sp>
    <dsp:sp modelId="{F86E92E6-1C96-4D46-812B-263348038CC5}">
      <dsp:nvSpPr>
        <dsp:cNvPr id="0" name=""/>
        <dsp:cNvSpPr/>
      </dsp:nvSpPr>
      <dsp:spPr>
        <a:xfrm>
          <a:off x="5050877" y="232267"/>
          <a:ext cx="2999005" cy="203421"/>
        </a:xfrm>
        <a:prstGeom prst="rect">
          <a:avLst/>
        </a:prstGeom>
        <a:solidFill>
          <a:schemeClr val="accent3">
            <a:shade val="90000"/>
            <a:hueOff val="211858"/>
            <a:satOff val="-26398"/>
            <a:lumOff val="2269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DBF4CF-AC0D-4833-AD14-1CDE2FEAFE96}">
      <dsp:nvSpPr>
        <dsp:cNvPr id="0" name=""/>
        <dsp:cNvSpPr/>
      </dsp:nvSpPr>
      <dsp:spPr>
        <a:xfrm>
          <a:off x="4591719" y="2688"/>
          <a:ext cx="2260237" cy="1356142"/>
        </a:xfrm>
        <a:prstGeom prst="roundRect">
          <a:avLst>
            <a:gd name="adj" fmla="val 10000"/>
          </a:avLst>
        </a:prstGeom>
        <a:solidFill>
          <a:schemeClr val="accent3">
            <a:shade val="80000"/>
            <a:hueOff val="185384"/>
            <a:satOff val="-23463"/>
            <a:lumOff val="212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Correlation analysis</a:t>
          </a:r>
        </a:p>
      </dsp:txBody>
      <dsp:txXfrm>
        <a:off x="4631439" y="42408"/>
        <a:ext cx="2180797" cy="1276702"/>
      </dsp:txXfrm>
    </dsp:sp>
    <dsp:sp modelId="{E60603F2-D69C-4280-B2F4-A84E1BF422FB}">
      <dsp:nvSpPr>
        <dsp:cNvPr id="0" name=""/>
        <dsp:cNvSpPr/>
      </dsp:nvSpPr>
      <dsp:spPr>
        <a:xfrm rot="5400000">
          <a:off x="7209404" y="1079856"/>
          <a:ext cx="1688067" cy="203421"/>
        </a:xfrm>
        <a:prstGeom prst="rect">
          <a:avLst/>
        </a:prstGeom>
        <a:solidFill>
          <a:schemeClr val="accent3">
            <a:shade val="90000"/>
            <a:hueOff val="254229"/>
            <a:satOff val="-31677"/>
            <a:lumOff val="2723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34ADD-176E-4D95-94F7-A271993C40D0}">
      <dsp:nvSpPr>
        <dsp:cNvPr id="0" name=""/>
        <dsp:cNvSpPr/>
      </dsp:nvSpPr>
      <dsp:spPr>
        <a:xfrm>
          <a:off x="7597835" y="2688"/>
          <a:ext cx="2260237" cy="1356142"/>
        </a:xfrm>
        <a:prstGeom prst="roundRect">
          <a:avLst>
            <a:gd name="adj" fmla="val 10000"/>
          </a:avLst>
        </a:prstGeom>
        <a:solidFill>
          <a:schemeClr val="accent3">
            <a:shade val="80000"/>
            <a:hueOff val="222461"/>
            <a:satOff val="-28155"/>
            <a:lumOff val="254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Regression analysis</a:t>
          </a:r>
        </a:p>
      </dsp:txBody>
      <dsp:txXfrm>
        <a:off x="7637555" y="42408"/>
        <a:ext cx="2180797" cy="1276702"/>
      </dsp:txXfrm>
    </dsp:sp>
    <dsp:sp modelId="{5B41DD14-AD0C-41D3-A9B1-FC4AB2EF1096}">
      <dsp:nvSpPr>
        <dsp:cNvPr id="0" name=""/>
        <dsp:cNvSpPr/>
      </dsp:nvSpPr>
      <dsp:spPr>
        <a:xfrm rot="5400000">
          <a:off x="7209404" y="2775034"/>
          <a:ext cx="1688067" cy="203421"/>
        </a:xfrm>
        <a:prstGeom prst="rect">
          <a:avLst/>
        </a:prstGeom>
        <a:solidFill>
          <a:schemeClr val="accent3">
            <a:shade val="90000"/>
            <a:hueOff val="296601"/>
            <a:satOff val="-36957"/>
            <a:lumOff val="3177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622A2E-983F-49A7-8049-7BA4188678AA}">
      <dsp:nvSpPr>
        <dsp:cNvPr id="0" name=""/>
        <dsp:cNvSpPr/>
      </dsp:nvSpPr>
      <dsp:spPr>
        <a:xfrm>
          <a:off x="7597835" y="1697866"/>
          <a:ext cx="2260237" cy="1356142"/>
        </a:xfrm>
        <a:prstGeom prst="roundRect">
          <a:avLst>
            <a:gd name="adj" fmla="val 10000"/>
          </a:avLst>
        </a:prstGeom>
        <a:solidFill>
          <a:schemeClr val="accent3">
            <a:shade val="80000"/>
            <a:hueOff val="259538"/>
            <a:satOff val="-32848"/>
            <a:lumOff val="29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rtl="0">
            <a:lnSpc>
              <a:spcPct val="90000"/>
            </a:lnSpc>
            <a:spcBef>
              <a:spcPct val="0"/>
            </a:spcBef>
            <a:spcAft>
              <a:spcPct val="35000"/>
            </a:spcAft>
            <a:buNone/>
          </a:pPr>
          <a:r>
            <a:rPr lang="en-US" sz="2300" b="1" kern="1200">
              <a:solidFill>
                <a:schemeClr val="tx1"/>
              </a:solidFill>
              <a:latin typeface="Segoe UI Light"/>
              <a:cs typeface="Times New Roman"/>
            </a:rPr>
            <a:t>Prediction from the model</a:t>
          </a:r>
        </a:p>
      </dsp:txBody>
      <dsp:txXfrm>
        <a:off x="7637555" y="1737586"/>
        <a:ext cx="2180797" cy="1276702"/>
      </dsp:txXfrm>
    </dsp:sp>
    <dsp:sp modelId="{7E20B5EC-9426-4CB0-9E81-6DC24D38F97D}">
      <dsp:nvSpPr>
        <dsp:cNvPr id="0" name=""/>
        <dsp:cNvSpPr/>
      </dsp:nvSpPr>
      <dsp:spPr>
        <a:xfrm>
          <a:off x="7597835" y="3393044"/>
          <a:ext cx="2260237" cy="1356142"/>
        </a:xfrm>
        <a:prstGeom prst="roundRect">
          <a:avLst>
            <a:gd name="adj" fmla="val 10000"/>
          </a:avLst>
        </a:prstGeom>
        <a:solidFill>
          <a:schemeClr val="accent3">
            <a:shade val="80000"/>
            <a:hueOff val="296614"/>
            <a:satOff val="-37540"/>
            <a:lumOff val="339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1" kern="1200">
              <a:solidFill>
                <a:schemeClr val="tx1"/>
              </a:solidFill>
              <a:latin typeface="Segoe UI Light"/>
              <a:cs typeface="Times New Roman"/>
            </a:rPr>
            <a:t>Summary</a:t>
          </a:r>
        </a:p>
      </dsp:txBody>
      <dsp:txXfrm>
        <a:off x="7637555" y="3432764"/>
        <a:ext cx="2180797" cy="127670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7/9/2023</a:t>
            </a:fld>
            <a:endParaRPr lang="en-US"/>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a:p>
        </p:txBody>
      </p:sp>
    </p:spTree>
    <p:extLst>
      <p:ext uri="{BB962C8B-B14F-4D97-AF65-F5344CB8AC3E}">
        <p14:creationId xmlns:p14="http://schemas.microsoft.com/office/powerpoint/2010/main" val="372856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23</a:t>
            </a:fld>
            <a:endParaRPr lang="en-US"/>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7/9/2023</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7/9/2023</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hyperlink" Target="https://rpubs.com/ranvirkumarsah/Intro2Regression&#8203;" TargetMode="External"/><Relationship Id="rId2" Type="http://schemas.openxmlformats.org/officeDocument/2006/relationships/hyperlink" Target="https://www.kaggle.com/datasets/rupakroy/cyclone-wildfire-flood-earthquake-database?resource=download" TargetMode="External"/><Relationship Id="rId1" Type="http://schemas.openxmlformats.org/officeDocument/2006/relationships/slideLayout" Target="../slideLayouts/slideLayout7.xml"/><Relationship Id="rId5" Type="http://schemas.openxmlformats.org/officeDocument/2006/relationships/hyperlink" Target="https://docs.python.org/3.7/library/index.html" TargetMode="External"/><Relationship Id="rId4" Type="http://schemas.openxmlformats.org/officeDocument/2006/relationships/hyperlink" Target="https://rpubs.com/ericroh/334817"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problem-solution-help-support-3303396/"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en.wikipedia.org/wiki/Cyclone_Idai" TargetMode="External"/><Relationship Id="rId7" Type="http://schemas.openxmlformats.org/officeDocument/2006/relationships/hyperlink" Target="https://www.mojnews.com/Section-politics-3/289613-wildfires-cover-nearly-hectares-in-siberia"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hyperlink" Target="https://www.pexels.com/photo/the-destruction-from-the-earthquake-628699/" TargetMode="External"/><Relationship Id="rId4" Type="http://schemas.openxmlformats.org/officeDocument/2006/relationships/image" Target="../media/image5.jpeg"/><Relationship Id="rId9" Type="http://schemas.openxmlformats.org/officeDocument/2006/relationships/hyperlink" Target="https://www.flickr.com/photos/enwhy/2425491858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135064" y="2229928"/>
            <a:ext cx="9872870" cy="3670236"/>
          </a:xfrm>
        </p:spPr>
        <p:txBody>
          <a:bodyPr wrap="square" lIns="0" tIns="0" rIns="0" bIns="0" anchor="t">
            <a:spAutoFit/>
          </a:bodyPr>
          <a:lstStyle/>
          <a:p>
            <a:r>
              <a:rPr lang="en-US" b="1" dirty="0">
                <a:solidFill>
                  <a:schemeClr val="bg1"/>
                </a:solidFill>
              </a:rPr>
              <a:t>Natural Disaster Prediction Project Analysis</a:t>
            </a:r>
            <a:br>
              <a:rPr lang="en-US" b="1" dirty="0">
                <a:solidFill>
                  <a:schemeClr val="bg1"/>
                </a:solidFill>
              </a:rPr>
            </a:br>
            <a:br>
              <a:rPr lang="en-US" b="1" dirty="0">
                <a:solidFill>
                  <a:schemeClr val="bg1"/>
                </a:solidFill>
              </a:rPr>
            </a:br>
            <a:br>
              <a:rPr lang="en-US" sz="2500" b="1"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8" y="-863833"/>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00756" y="-2141555"/>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26521" y="541600"/>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5">
            <a:extLst>
              <a:ext uri="{FF2B5EF4-FFF2-40B4-BE49-F238E27FC236}">
                <a16:creationId xmlns:a16="http://schemas.microsoft.com/office/drawing/2014/main" id="{6709ED30-4F1D-90BB-C906-AF3AD1814010}"/>
              </a:ext>
            </a:extLst>
          </p:cNvPr>
          <p:cNvSpPr/>
          <p:nvPr/>
        </p:nvSpPr>
        <p:spPr>
          <a:xfrm>
            <a:off x="2847816" y="5200472"/>
            <a:ext cx="6447367" cy="861774"/>
          </a:xfrm>
          <a:prstGeom prst="rect">
            <a:avLst/>
          </a:prstGeom>
          <a:noFill/>
        </p:spPr>
        <p:txBody>
          <a:bodyPr wrap="square" lIns="91440" tIns="45720" rIns="91440" bIns="45720">
            <a:spAutoFit/>
          </a:bodyPr>
          <a:lstStyle/>
          <a:p>
            <a:pPr algn="ctr"/>
            <a:r>
              <a:rPr lang="en-US" sz="2500" b="1" cap="none" spc="0" dirty="0">
                <a:ln w="0"/>
                <a:solidFill>
                  <a:schemeClr val="bg1"/>
                </a:solidFill>
                <a:effectLst>
                  <a:outerShdw blurRad="38100" dist="19050" dir="2700000" algn="tl" rotWithShape="0">
                    <a:schemeClr val="dk1">
                      <a:alpha val="40000"/>
                    </a:schemeClr>
                  </a:outerShdw>
                </a:effectLst>
                <a:latin typeface="Century Gothic (Headings))"/>
              </a:rPr>
              <a:t>Course Code</a:t>
            </a:r>
            <a:r>
              <a:rPr lang="en-US" sz="2500" b="1" cap="none" spc="0">
                <a:ln w="0"/>
                <a:solidFill>
                  <a:schemeClr val="bg1"/>
                </a:solidFill>
                <a:effectLst>
                  <a:outerShdw blurRad="38100" dist="19050" dir="2700000" algn="tl" rotWithShape="0">
                    <a:schemeClr val="dk1">
                      <a:alpha val="40000"/>
                    </a:schemeClr>
                  </a:outerShdw>
                </a:effectLst>
                <a:latin typeface="Century Gothic (Headings))"/>
              </a:rPr>
              <a:t>: BMAT202P</a:t>
            </a:r>
            <a:endParaRPr lang="en-US" sz="2500" b="1" dirty="0">
              <a:ln w="0"/>
              <a:solidFill>
                <a:schemeClr val="bg1"/>
              </a:solidFill>
              <a:effectLst>
                <a:outerShdw blurRad="38100" dist="19050" dir="2700000" algn="tl" rotWithShape="0">
                  <a:schemeClr val="dk1">
                    <a:alpha val="40000"/>
                  </a:schemeClr>
                </a:outerShdw>
              </a:effectLst>
              <a:latin typeface="Century Gothic (Headings))"/>
            </a:endParaRPr>
          </a:p>
          <a:p>
            <a:pPr algn="ctr"/>
            <a:r>
              <a:rPr lang="en-US" sz="2500" b="1" cap="none" spc="0" dirty="0">
                <a:ln w="0"/>
                <a:solidFill>
                  <a:schemeClr val="bg1"/>
                </a:solidFill>
                <a:effectLst>
                  <a:outerShdw blurRad="38100" dist="19050" dir="2700000" algn="tl" rotWithShape="0">
                    <a:schemeClr val="dk1">
                      <a:alpha val="40000"/>
                    </a:schemeClr>
                  </a:outerShdw>
                </a:effectLst>
                <a:latin typeface="Century Gothic (Headings))"/>
              </a:rPr>
              <a:t>WINTER SEMESTER 22-23</a:t>
            </a:r>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down)">
                                      <p:cBhvr>
                                        <p:cTn id="14" dur="500"/>
                                        <p:tgtEl>
                                          <p:spTgt spid="6">
                                            <p:txEl>
                                              <p:pRg st="0" end="0"/>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down)">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Preprocessing data</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394794" y="889929"/>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a:latin typeface="Times New Roman"/>
                <a:cs typeface="Segoe UI Light"/>
              </a:rPr>
              <a:t>2. Create a csv file to store the dominant colors of each image in respective files.</a:t>
            </a: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pic>
        <p:nvPicPr>
          <p:cNvPr id="4" name="Picture 5" descr="Text&#10;&#10;Description automatically generated">
            <a:extLst>
              <a:ext uri="{FF2B5EF4-FFF2-40B4-BE49-F238E27FC236}">
                <a16:creationId xmlns:a16="http://schemas.microsoft.com/office/drawing/2014/main" id="{93740B2F-7851-FBE9-85C0-FA1C6E613E42}"/>
              </a:ext>
            </a:extLst>
          </p:cNvPr>
          <p:cNvPicPr>
            <a:picLocks noChangeAspect="1"/>
          </p:cNvPicPr>
          <p:nvPr/>
        </p:nvPicPr>
        <p:blipFill>
          <a:blip r:embed="rId2"/>
          <a:stretch>
            <a:fillRect/>
          </a:stretch>
        </p:blipFill>
        <p:spPr>
          <a:xfrm>
            <a:off x="774880" y="1641903"/>
            <a:ext cx="9418748" cy="4089349"/>
          </a:xfrm>
          <a:prstGeom prst="rect">
            <a:avLst/>
          </a:prstGeom>
        </p:spPr>
      </p:pic>
    </p:spTree>
    <p:extLst>
      <p:ext uri="{BB962C8B-B14F-4D97-AF65-F5344CB8AC3E}">
        <p14:creationId xmlns:p14="http://schemas.microsoft.com/office/powerpoint/2010/main" val="22046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Correlation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223076" y="632351"/>
            <a:ext cx="9151328" cy="498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AutoNum type="alphaUcPeriod"/>
            </a:pPr>
            <a:r>
              <a:rPr lang="en-US" sz="2000" b="1">
                <a:latin typeface="Times New Roman"/>
                <a:ea typeface="+mn-lt"/>
                <a:cs typeface="Times New Roman"/>
              </a:rPr>
              <a:t>CYCLONE</a:t>
            </a: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28" name="Rectangle: Single Corner Rounded 27">
            <a:extLst>
              <a:ext uri="{FF2B5EF4-FFF2-40B4-BE49-F238E27FC236}">
                <a16:creationId xmlns:a16="http://schemas.microsoft.com/office/drawing/2014/main" id="{31B8152D-EB4B-1052-B771-26A8602803E5}"/>
              </a:ext>
            </a:extLst>
          </p:cNvPr>
          <p:cNvSpPr/>
          <p:nvPr/>
        </p:nvSpPr>
        <p:spPr>
          <a:xfrm>
            <a:off x="6342845" y="1188613"/>
            <a:ext cx="5613041" cy="5194477"/>
          </a:xfrm>
          <a:prstGeom prst="round1Rect">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25D49500-3056-6DB6-B3C4-A2937BB64AB7}"/>
              </a:ext>
            </a:extLst>
          </p:cNvPr>
          <p:cNvSpPr/>
          <p:nvPr/>
        </p:nvSpPr>
        <p:spPr>
          <a:xfrm flipH="1">
            <a:off x="214648" y="1188614"/>
            <a:ext cx="5795492" cy="5194477"/>
          </a:xfrm>
          <a:prstGeom prst="round1Rect">
            <a:avLst/>
          </a:prstGeom>
          <a:solidFill>
            <a:schemeClr val="tx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1588BA01-3D54-079E-203F-9D10AA750D33}"/>
              </a:ext>
            </a:extLst>
          </p:cNvPr>
          <p:cNvSpPr txBox="1"/>
          <p:nvPr/>
        </p:nvSpPr>
        <p:spPr>
          <a:xfrm>
            <a:off x="491007"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G and R values for the cyclone dataset images is highly positively correlated. This suggests that as G increases R also increases.</a:t>
            </a:r>
            <a:endParaRPr lang="en-US"/>
          </a:p>
        </p:txBody>
      </p:sp>
      <p:sp>
        <p:nvSpPr>
          <p:cNvPr id="10" name="TextBox 9">
            <a:extLst>
              <a:ext uri="{FF2B5EF4-FFF2-40B4-BE49-F238E27FC236}">
                <a16:creationId xmlns:a16="http://schemas.microsoft.com/office/drawing/2014/main" id="{C9A19B4C-1B98-4638-39E8-95889D53B36F}"/>
              </a:ext>
            </a:extLst>
          </p:cNvPr>
          <p:cNvSpPr txBox="1"/>
          <p:nvPr/>
        </p:nvSpPr>
        <p:spPr>
          <a:xfrm>
            <a:off x="6576274"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B and G values for the cyclone dataset images is highly positively correlated. This suggests that as B increases G also increases.</a:t>
            </a:r>
            <a:endParaRPr lang="en-US"/>
          </a:p>
        </p:txBody>
      </p:sp>
      <p:pic>
        <p:nvPicPr>
          <p:cNvPr id="11" name="Picture 10">
            <a:extLst>
              <a:ext uri="{FF2B5EF4-FFF2-40B4-BE49-F238E27FC236}">
                <a16:creationId xmlns:a16="http://schemas.microsoft.com/office/drawing/2014/main" id="{9F3DE407-9910-1C1B-2CF0-62A7E505F9D2}"/>
              </a:ext>
            </a:extLst>
          </p:cNvPr>
          <p:cNvPicPr>
            <a:picLocks noChangeAspect="1"/>
          </p:cNvPicPr>
          <p:nvPr/>
        </p:nvPicPr>
        <p:blipFill>
          <a:blip r:embed="rId2"/>
          <a:stretch>
            <a:fillRect/>
          </a:stretch>
        </p:blipFill>
        <p:spPr>
          <a:xfrm>
            <a:off x="491007" y="1756081"/>
            <a:ext cx="5265242" cy="1975801"/>
          </a:xfrm>
          <a:prstGeom prst="rect">
            <a:avLst/>
          </a:prstGeom>
        </p:spPr>
      </p:pic>
      <p:pic>
        <p:nvPicPr>
          <p:cNvPr id="13" name="Picture 12">
            <a:extLst>
              <a:ext uri="{FF2B5EF4-FFF2-40B4-BE49-F238E27FC236}">
                <a16:creationId xmlns:a16="http://schemas.microsoft.com/office/drawing/2014/main" id="{96969D81-B3E5-5F73-F9E4-4D6D6EC278BB}"/>
              </a:ext>
            </a:extLst>
          </p:cNvPr>
          <p:cNvPicPr>
            <a:picLocks noChangeAspect="1"/>
          </p:cNvPicPr>
          <p:nvPr/>
        </p:nvPicPr>
        <p:blipFill>
          <a:blip r:embed="rId3"/>
          <a:stretch>
            <a:fillRect/>
          </a:stretch>
        </p:blipFill>
        <p:spPr>
          <a:xfrm>
            <a:off x="6576274" y="1796343"/>
            <a:ext cx="4979622" cy="1935539"/>
          </a:xfrm>
          <a:prstGeom prst="rect">
            <a:avLst/>
          </a:prstGeom>
        </p:spPr>
      </p:pic>
    </p:spTree>
    <p:extLst>
      <p:ext uri="{BB962C8B-B14F-4D97-AF65-F5344CB8AC3E}">
        <p14:creationId xmlns:p14="http://schemas.microsoft.com/office/powerpoint/2010/main" val="282916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Correlation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223076" y="632351"/>
            <a:ext cx="9151328" cy="498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ea typeface="+mn-lt"/>
                <a:cs typeface="Times New Roman"/>
              </a:rPr>
              <a:t>B.  EARTHQUAKE</a:t>
            </a: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28" name="Rectangle: Single Corner Rounded 27">
            <a:extLst>
              <a:ext uri="{FF2B5EF4-FFF2-40B4-BE49-F238E27FC236}">
                <a16:creationId xmlns:a16="http://schemas.microsoft.com/office/drawing/2014/main" id="{31B8152D-EB4B-1052-B771-26A8602803E5}"/>
              </a:ext>
            </a:extLst>
          </p:cNvPr>
          <p:cNvSpPr/>
          <p:nvPr/>
        </p:nvSpPr>
        <p:spPr>
          <a:xfrm>
            <a:off x="6342845" y="1188613"/>
            <a:ext cx="5613041" cy="5194477"/>
          </a:xfrm>
          <a:prstGeom prst="round1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25D49500-3056-6DB6-B3C4-A2937BB64AB7}"/>
              </a:ext>
            </a:extLst>
          </p:cNvPr>
          <p:cNvSpPr/>
          <p:nvPr/>
        </p:nvSpPr>
        <p:spPr>
          <a:xfrm flipH="1">
            <a:off x="214648" y="1188614"/>
            <a:ext cx="5795492" cy="5194477"/>
          </a:xfrm>
          <a:prstGeom prst="round1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1588BA01-3D54-079E-203F-9D10AA750D33}"/>
              </a:ext>
            </a:extLst>
          </p:cNvPr>
          <p:cNvSpPr txBox="1"/>
          <p:nvPr/>
        </p:nvSpPr>
        <p:spPr>
          <a:xfrm>
            <a:off x="491007"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R and G values for the earthquake dataset images is highly positively correlated. This suggests that as R increases G also increases.</a:t>
            </a:r>
            <a:endParaRPr lang="en-US"/>
          </a:p>
        </p:txBody>
      </p:sp>
      <p:sp>
        <p:nvSpPr>
          <p:cNvPr id="10" name="TextBox 9">
            <a:extLst>
              <a:ext uri="{FF2B5EF4-FFF2-40B4-BE49-F238E27FC236}">
                <a16:creationId xmlns:a16="http://schemas.microsoft.com/office/drawing/2014/main" id="{C9A19B4C-1B98-4638-39E8-95889D53B36F}"/>
              </a:ext>
            </a:extLst>
          </p:cNvPr>
          <p:cNvSpPr txBox="1"/>
          <p:nvPr/>
        </p:nvSpPr>
        <p:spPr>
          <a:xfrm>
            <a:off x="6576274"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B and R values for the earthquake dataset images is highly positively correlated. This suggests that as B increases R also increases.</a:t>
            </a:r>
            <a:endParaRPr lang="en-US"/>
          </a:p>
        </p:txBody>
      </p:sp>
      <p:pic>
        <p:nvPicPr>
          <p:cNvPr id="9" name="Picture 8">
            <a:extLst>
              <a:ext uri="{FF2B5EF4-FFF2-40B4-BE49-F238E27FC236}">
                <a16:creationId xmlns:a16="http://schemas.microsoft.com/office/drawing/2014/main" id="{D056ED7F-AEC8-546B-BB98-1BB1C8DDB8A2}"/>
              </a:ext>
            </a:extLst>
          </p:cNvPr>
          <p:cNvPicPr>
            <a:picLocks noChangeAspect="1"/>
          </p:cNvPicPr>
          <p:nvPr/>
        </p:nvPicPr>
        <p:blipFill>
          <a:blip r:embed="rId2"/>
          <a:stretch>
            <a:fillRect/>
          </a:stretch>
        </p:blipFill>
        <p:spPr>
          <a:xfrm>
            <a:off x="440030" y="1794108"/>
            <a:ext cx="5328632" cy="1941552"/>
          </a:xfrm>
          <a:prstGeom prst="rect">
            <a:avLst/>
          </a:prstGeom>
        </p:spPr>
      </p:pic>
      <p:pic>
        <p:nvPicPr>
          <p:cNvPr id="12" name="Picture 11">
            <a:extLst>
              <a:ext uri="{FF2B5EF4-FFF2-40B4-BE49-F238E27FC236}">
                <a16:creationId xmlns:a16="http://schemas.microsoft.com/office/drawing/2014/main" id="{2C90D1BD-6DA0-7F24-5BE7-BB45559CDE1F}"/>
              </a:ext>
            </a:extLst>
          </p:cNvPr>
          <p:cNvPicPr>
            <a:picLocks noChangeAspect="1"/>
          </p:cNvPicPr>
          <p:nvPr/>
        </p:nvPicPr>
        <p:blipFill>
          <a:blip r:embed="rId3"/>
          <a:stretch>
            <a:fillRect/>
          </a:stretch>
        </p:blipFill>
        <p:spPr>
          <a:xfrm>
            <a:off x="6577558" y="1815573"/>
            <a:ext cx="5155630" cy="1917188"/>
          </a:xfrm>
          <a:prstGeom prst="rect">
            <a:avLst/>
          </a:prstGeom>
        </p:spPr>
      </p:pic>
    </p:spTree>
    <p:extLst>
      <p:ext uri="{BB962C8B-B14F-4D97-AF65-F5344CB8AC3E}">
        <p14:creationId xmlns:p14="http://schemas.microsoft.com/office/powerpoint/2010/main" val="305822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1000"/>
                                        <p:tgtEl>
                                          <p:spTgt spid="10">
                                            <p:txEl>
                                              <p:pRg st="0" end="0"/>
                                            </p:txEl>
                                          </p:spTgt>
                                        </p:tgtEl>
                                      </p:cBhvr>
                                    </p:animEffect>
                                    <p:anim calcmode="lin" valueType="num">
                                      <p:cBhvr>
                                        <p:cTn id="2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Correlation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223076" y="632351"/>
            <a:ext cx="9151328" cy="498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cs typeface="Times New Roman"/>
              </a:rPr>
              <a:t>C.  FLOOD</a:t>
            </a:r>
            <a:endParaRPr lang="en-US" sz="2000">
              <a:ea typeface="+mn-lt"/>
              <a:cs typeface="+mn-l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28" name="Rectangle: Single Corner Rounded 27">
            <a:extLst>
              <a:ext uri="{FF2B5EF4-FFF2-40B4-BE49-F238E27FC236}">
                <a16:creationId xmlns:a16="http://schemas.microsoft.com/office/drawing/2014/main" id="{31B8152D-EB4B-1052-B771-26A8602803E5}"/>
              </a:ext>
            </a:extLst>
          </p:cNvPr>
          <p:cNvSpPr/>
          <p:nvPr/>
        </p:nvSpPr>
        <p:spPr>
          <a:xfrm>
            <a:off x="6342845" y="1188613"/>
            <a:ext cx="5613041" cy="5194477"/>
          </a:xfrm>
          <a:prstGeom prst="round1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25D49500-3056-6DB6-B3C4-A2937BB64AB7}"/>
              </a:ext>
            </a:extLst>
          </p:cNvPr>
          <p:cNvSpPr/>
          <p:nvPr/>
        </p:nvSpPr>
        <p:spPr>
          <a:xfrm flipH="1">
            <a:off x="214648" y="1188614"/>
            <a:ext cx="5795492" cy="5194477"/>
          </a:xfrm>
          <a:prstGeom prst="round1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1" name="Picture 31" descr="Text, letter&#10;&#10;Description automatically generated">
            <a:extLst>
              <a:ext uri="{FF2B5EF4-FFF2-40B4-BE49-F238E27FC236}">
                <a16:creationId xmlns:a16="http://schemas.microsoft.com/office/drawing/2014/main" id="{32F044C5-4BCB-D113-62AA-3173FEB7F82D}"/>
              </a:ext>
            </a:extLst>
          </p:cNvPr>
          <p:cNvPicPr>
            <a:picLocks noChangeAspect="1"/>
          </p:cNvPicPr>
          <p:nvPr/>
        </p:nvPicPr>
        <p:blipFill>
          <a:blip r:embed="rId2"/>
          <a:stretch>
            <a:fillRect/>
          </a:stretch>
        </p:blipFill>
        <p:spPr>
          <a:xfrm>
            <a:off x="517302" y="1568749"/>
            <a:ext cx="5265312" cy="2164302"/>
          </a:xfrm>
          <a:prstGeom prst="rect">
            <a:avLst/>
          </a:prstGeom>
        </p:spPr>
      </p:pic>
      <p:sp>
        <p:nvSpPr>
          <p:cNvPr id="32" name="TextBox 31">
            <a:extLst>
              <a:ext uri="{FF2B5EF4-FFF2-40B4-BE49-F238E27FC236}">
                <a16:creationId xmlns:a16="http://schemas.microsoft.com/office/drawing/2014/main" id="{1588BA01-3D54-079E-203F-9D10AA750D33}"/>
              </a:ext>
            </a:extLst>
          </p:cNvPr>
          <p:cNvSpPr txBox="1"/>
          <p:nvPr/>
        </p:nvSpPr>
        <p:spPr>
          <a:xfrm>
            <a:off x="491007"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R and G values for the flood dataset images is highly positively correlated. This suggests that as R increases G also increases.</a:t>
            </a:r>
            <a:endParaRPr lang="en-US"/>
          </a:p>
        </p:txBody>
      </p:sp>
      <p:pic>
        <p:nvPicPr>
          <p:cNvPr id="6" name="Picture 8" descr="Text, letter&#10;&#10;Description automatically generated">
            <a:extLst>
              <a:ext uri="{FF2B5EF4-FFF2-40B4-BE49-F238E27FC236}">
                <a16:creationId xmlns:a16="http://schemas.microsoft.com/office/drawing/2014/main" id="{59CF5744-859B-F0FA-3C7B-2FE5A57927FF}"/>
              </a:ext>
            </a:extLst>
          </p:cNvPr>
          <p:cNvPicPr>
            <a:picLocks noChangeAspect="1"/>
          </p:cNvPicPr>
          <p:nvPr/>
        </p:nvPicPr>
        <p:blipFill>
          <a:blip r:embed="rId3"/>
          <a:stretch>
            <a:fillRect/>
          </a:stretch>
        </p:blipFill>
        <p:spPr>
          <a:xfrm>
            <a:off x="6581104" y="1612942"/>
            <a:ext cx="5082861" cy="2161777"/>
          </a:xfrm>
          <a:prstGeom prst="rect">
            <a:avLst/>
          </a:prstGeom>
        </p:spPr>
      </p:pic>
      <p:sp>
        <p:nvSpPr>
          <p:cNvPr id="10" name="TextBox 9">
            <a:extLst>
              <a:ext uri="{FF2B5EF4-FFF2-40B4-BE49-F238E27FC236}">
                <a16:creationId xmlns:a16="http://schemas.microsoft.com/office/drawing/2014/main" id="{C9A19B4C-1B98-4638-39E8-95889D53B36F}"/>
              </a:ext>
            </a:extLst>
          </p:cNvPr>
          <p:cNvSpPr txBox="1"/>
          <p:nvPr/>
        </p:nvSpPr>
        <p:spPr>
          <a:xfrm>
            <a:off x="6576274"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B and G values for the flood dataset images is highly positively correlated. This suggests that as B increases G also increases.</a:t>
            </a:r>
            <a:endParaRPr lang="en-US"/>
          </a:p>
        </p:txBody>
      </p:sp>
    </p:spTree>
    <p:extLst>
      <p:ext uri="{BB962C8B-B14F-4D97-AF65-F5344CB8AC3E}">
        <p14:creationId xmlns:p14="http://schemas.microsoft.com/office/powerpoint/2010/main" val="10983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1000"/>
                                        <p:tgtEl>
                                          <p:spTgt spid="10">
                                            <p:txEl>
                                              <p:pRg st="0" end="0"/>
                                            </p:txEl>
                                          </p:spTgt>
                                        </p:tgtEl>
                                      </p:cBhvr>
                                    </p:animEffect>
                                    <p:anim calcmode="lin" valueType="num">
                                      <p:cBhvr>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Correlation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223076" y="632351"/>
            <a:ext cx="9151328" cy="4982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ea typeface="+mn-lt"/>
                <a:cs typeface="Times New Roman"/>
              </a:rPr>
              <a:t>D.  WILDFIRE</a:t>
            </a: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28" name="Rectangle: Single Corner Rounded 27">
            <a:extLst>
              <a:ext uri="{FF2B5EF4-FFF2-40B4-BE49-F238E27FC236}">
                <a16:creationId xmlns:a16="http://schemas.microsoft.com/office/drawing/2014/main" id="{31B8152D-EB4B-1052-B771-26A8602803E5}"/>
              </a:ext>
            </a:extLst>
          </p:cNvPr>
          <p:cNvSpPr/>
          <p:nvPr/>
        </p:nvSpPr>
        <p:spPr>
          <a:xfrm>
            <a:off x="6342845" y="1188613"/>
            <a:ext cx="5613041" cy="5194477"/>
          </a:xfrm>
          <a:prstGeom prst="round1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25D49500-3056-6DB6-B3C4-A2937BB64AB7}"/>
              </a:ext>
            </a:extLst>
          </p:cNvPr>
          <p:cNvSpPr/>
          <p:nvPr/>
        </p:nvSpPr>
        <p:spPr>
          <a:xfrm flipH="1">
            <a:off x="214648" y="1188614"/>
            <a:ext cx="5795492" cy="5194477"/>
          </a:xfrm>
          <a:prstGeom prst="round1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1588BA01-3D54-079E-203F-9D10AA750D33}"/>
              </a:ext>
            </a:extLst>
          </p:cNvPr>
          <p:cNvSpPr txBox="1"/>
          <p:nvPr/>
        </p:nvSpPr>
        <p:spPr>
          <a:xfrm>
            <a:off x="491007"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R and G values for the wildfire dataset images is moderately positively correlated. </a:t>
            </a:r>
            <a:endParaRPr lang="en-US">
              <a:latin typeface="Segoe UI Light"/>
              <a:cs typeface="Segoe UI Light"/>
            </a:endParaRPr>
          </a:p>
          <a:p>
            <a:pPr algn="ctr"/>
            <a:r>
              <a:rPr lang="en-US">
                <a:latin typeface="Times New Roman"/>
                <a:cs typeface="Segoe UI Light"/>
              </a:rPr>
              <a:t>This suggests that as R increases G also increases.</a:t>
            </a:r>
            <a:endParaRPr lang="en-US">
              <a:cs typeface="Segoe UI Light"/>
            </a:endParaRPr>
          </a:p>
        </p:txBody>
      </p:sp>
      <p:sp>
        <p:nvSpPr>
          <p:cNvPr id="10" name="TextBox 9">
            <a:extLst>
              <a:ext uri="{FF2B5EF4-FFF2-40B4-BE49-F238E27FC236}">
                <a16:creationId xmlns:a16="http://schemas.microsoft.com/office/drawing/2014/main" id="{C9A19B4C-1B98-4638-39E8-95889D53B36F}"/>
              </a:ext>
            </a:extLst>
          </p:cNvPr>
          <p:cNvSpPr txBox="1"/>
          <p:nvPr/>
        </p:nvSpPr>
        <p:spPr>
          <a:xfrm>
            <a:off x="6576274" y="4397597"/>
            <a:ext cx="5113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Times New Roman"/>
                <a:cs typeface="Segoe UI Light"/>
              </a:rPr>
              <a:t>The correlation coefficient between B and G values for the wildfire dataset images is highly positively correlated. This suggests that as B increases G also increases.</a:t>
            </a:r>
            <a:endParaRPr lang="en-US">
              <a:cs typeface="Segoe UI Light"/>
            </a:endParaRPr>
          </a:p>
        </p:txBody>
      </p:sp>
      <p:pic>
        <p:nvPicPr>
          <p:cNvPr id="4" name="Picture 8" descr="Text, letter&#10;&#10;Description automatically generated">
            <a:extLst>
              <a:ext uri="{FF2B5EF4-FFF2-40B4-BE49-F238E27FC236}">
                <a16:creationId xmlns:a16="http://schemas.microsoft.com/office/drawing/2014/main" id="{C72A563D-D56C-DB44-DE50-9B64AF5083C7}"/>
              </a:ext>
            </a:extLst>
          </p:cNvPr>
          <p:cNvPicPr>
            <a:picLocks noChangeAspect="1"/>
          </p:cNvPicPr>
          <p:nvPr/>
        </p:nvPicPr>
        <p:blipFill>
          <a:blip r:embed="rId2"/>
          <a:stretch>
            <a:fillRect/>
          </a:stretch>
        </p:blipFill>
        <p:spPr>
          <a:xfrm>
            <a:off x="495837" y="1610553"/>
            <a:ext cx="5361904" cy="2220216"/>
          </a:xfrm>
          <a:prstGeom prst="rect">
            <a:avLst/>
          </a:prstGeom>
        </p:spPr>
      </p:pic>
      <p:pic>
        <p:nvPicPr>
          <p:cNvPr id="9" name="Picture 10" descr="Text, letter&#10;&#10;Description automatically generated">
            <a:extLst>
              <a:ext uri="{FF2B5EF4-FFF2-40B4-BE49-F238E27FC236}">
                <a16:creationId xmlns:a16="http://schemas.microsoft.com/office/drawing/2014/main" id="{129D99CB-E1D6-9BB6-9601-15FAF48DDF9B}"/>
              </a:ext>
            </a:extLst>
          </p:cNvPr>
          <p:cNvPicPr>
            <a:picLocks noChangeAspect="1"/>
          </p:cNvPicPr>
          <p:nvPr/>
        </p:nvPicPr>
        <p:blipFill>
          <a:blip r:embed="rId3"/>
          <a:stretch>
            <a:fillRect/>
          </a:stretch>
        </p:blipFill>
        <p:spPr>
          <a:xfrm>
            <a:off x="6484512" y="1669554"/>
            <a:ext cx="5286777" cy="2177347"/>
          </a:xfrm>
          <a:prstGeom prst="rect">
            <a:avLst/>
          </a:prstGeom>
        </p:spPr>
      </p:pic>
    </p:spTree>
    <p:extLst>
      <p:ext uri="{BB962C8B-B14F-4D97-AF65-F5344CB8AC3E}">
        <p14:creationId xmlns:p14="http://schemas.microsoft.com/office/powerpoint/2010/main" val="214322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
                                            <p:txEl>
                                              <p:pRg st="0" end="0"/>
                                            </p:txEl>
                                          </p:spTgt>
                                        </p:tgtEl>
                                        <p:attrNameLst>
                                          <p:attrName>style.visibility</p:attrName>
                                        </p:attrNameLst>
                                      </p:cBhvr>
                                      <p:to>
                                        <p:strVal val="visible"/>
                                      </p:to>
                                    </p:set>
                                    <p:animEffect transition="in" filter="fade">
                                      <p:cBhvr>
                                        <p:cTn id="12" dur="1000"/>
                                        <p:tgtEl>
                                          <p:spTgt spid="32">
                                            <p:txEl>
                                              <p:pRg st="0" end="0"/>
                                            </p:txEl>
                                          </p:spTgt>
                                        </p:tgtEl>
                                      </p:cBhvr>
                                    </p:animEffect>
                                    <p:anim calcmode="lin" valueType="num">
                                      <p:cBhvr>
                                        <p:cTn id="1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Effect transition="in" filter="fade">
                                      <p:cBhvr>
                                        <p:cTn id="17" dur="1000"/>
                                        <p:tgtEl>
                                          <p:spTgt spid="32">
                                            <p:txEl>
                                              <p:pRg st="1" end="1"/>
                                            </p:txEl>
                                          </p:spTgt>
                                        </p:tgtEl>
                                      </p:cBhvr>
                                    </p:animEffect>
                                    <p:anim calcmode="lin" valueType="num">
                                      <p:cBhvr>
                                        <p:cTn id="18"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1000"/>
                                        <p:tgtEl>
                                          <p:spTgt spid="10">
                                            <p:txEl>
                                              <p:pRg st="0" end="0"/>
                                            </p:txEl>
                                          </p:spTgt>
                                        </p:tgtEl>
                                      </p:cBhvr>
                                    </p:animEffect>
                                    <p:anim calcmode="lin" valueType="num">
                                      <p:cBhvr>
                                        <p:cTn id="3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Regression Analysis</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417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16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17" name="TextBox 1">
            <a:extLst>
              <a:ext uri="{FF2B5EF4-FFF2-40B4-BE49-F238E27FC236}">
                <a16:creationId xmlns:a16="http://schemas.microsoft.com/office/drawing/2014/main" id="{340AE57B-BD22-2446-C040-9CB9FD46D089}"/>
              </a:ext>
            </a:extLst>
          </p:cNvPr>
          <p:cNvSpPr txBox="1"/>
          <p:nvPr/>
        </p:nvSpPr>
        <p:spPr>
          <a:xfrm>
            <a:off x="861848" y="1098331"/>
            <a:ext cx="10350062"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Wingdings"/>
              <a:buChar char="Ø"/>
            </a:pPr>
            <a:r>
              <a:rPr lang="en-US" sz="2000">
                <a:solidFill>
                  <a:srgbClr val="202124"/>
                </a:solidFill>
                <a:latin typeface="Times New Roman"/>
                <a:cs typeface="Times New Roman"/>
              </a:rPr>
              <a:t>Regression analysis is </a:t>
            </a:r>
            <a:r>
              <a:rPr lang="en-US" sz="2000">
                <a:solidFill>
                  <a:srgbClr val="040C28"/>
                </a:solidFill>
                <a:latin typeface="Times New Roman"/>
                <a:cs typeface="Times New Roman"/>
              </a:rPr>
              <a:t>a set of statistical methods used for the estimation of relationships between a dependent variable and one or more independent variables</a:t>
            </a:r>
            <a:r>
              <a:rPr lang="en-US" sz="2000">
                <a:solidFill>
                  <a:srgbClr val="202124"/>
                </a:solidFill>
                <a:latin typeface="Times New Roman"/>
                <a:cs typeface="Times New Roman"/>
              </a:rPr>
              <a:t>.</a:t>
            </a:r>
            <a:endParaRPr lang="en-US" sz="2000">
              <a:latin typeface="Times New Roman"/>
              <a:cs typeface="Times New Roman"/>
            </a:endParaRPr>
          </a:p>
        </p:txBody>
      </p:sp>
      <p:pic>
        <p:nvPicPr>
          <p:cNvPr id="21" name="Picture 21" descr="Text&#10;&#10;Description automatically generated">
            <a:extLst>
              <a:ext uri="{FF2B5EF4-FFF2-40B4-BE49-F238E27FC236}">
                <a16:creationId xmlns:a16="http://schemas.microsoft.com/office/drawing/2014/main" id="{7B586F49-F4BF-8606-5A56-0BC80092DBE0}"/>
              </a:ext>
            </a:extLst>
          </p:cNvPr>
          <p:cNvPicPr>
            <a:picLocks noChangeAspect="1"/>
          </p:cNvPicPr>
          <p:nvPr/>
        </p:nvPicPr>
        <p:blipFill rotWithShape="1">
          <a:blip r:embed="rId2"/>
          <a:srcRect l="904" t="2718" b="255"/>
          <a:stretch/>
        </p:blipFill>
        <p:spPr>
          <a:xfrm>
            <a:off x="2756453" y="2073592"/>
            <a:ext cx="6300466" cy="369681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a:extLst>
              <a:ext uri="{FF2B5EF4-FFF2-40B4-BE49-F238E27FC236}">
                <a16:creationId xmlns:a16="http://schemas.microsoft.com/office/drawing/2014/main" id="{29123496-55E5-2987-8210-5D728BE3B403}"/>
              </a:ext>
            </a:extLst>
          </p:cNvPr>
          <p:cNvSpPr/>
          <p:nvPr/>
        </p:nvSpPr>
        <p:spPr>
          <a:xfrm>
            <a:off x="5165903" y="2569222"/>
            <a:ext cx="3880282" cy="849964"/>
          </a:xfrm>
          <a:prstGeom prst="rect">
            <a:avLst/>
          </a:prstGeom>
          <a:solidFill>
            <a:srgbClr val="F9F9F9"/>
          </a:solidFill>
          <a:ln>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79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Regression Plane</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468558" y="920763"/>
            <a:ext cx="9151328" cy="3730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AutoNum type="alphaUcPeriod"/>
            </a:pPr>
            <a:r>
              <a:rPr lang="en-US" sz="2000" b="1">
                <a:latin typeface="Times New Roman"/>
                <a:cs typeface="Segoe UI Light"/>
              </a:rPr>
              <a:t>CYCLONE</a:t>
            </a: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pic>
        <p:nvPicPr>
          <p:cNvPr id="9" name="Picture 9" descr="Chart&#10;&#10;Description automatically generated">
            <a:extLst>
              <a:ext uri="{FF2B5EF4-FFF2-40B4-BE49-F238E27FC236}">
                <a16:creationId xmlns:a16="http://schemas.microsoft.com/office/drawing/2014/main" id="{8BDCBDAB-4DCD-B44A-D1E8-D8AAF0096413}"/>
              </a:ext>
            </a:extLst>
          </p:cNvPr>
          <p:cNvPicPr>
            <a:picLocks noChangeAspect="1"/>
          </p:cNvPicPr>
          <p:nvPr/>
        </p:nvPicPr>
        <p:blipFill>
          <a:blip r:embed="rId2"/>
          <a:stretch>
            <a:fillRect/>
          </a:stretch>
        </p:blipFill>
        <p:spPr>
          <a:xfrm>
            <a:off x="472483" y="1497180"/>
            <a:ext cx="6227486" cy="3612341"/>
          </a:xfrm>
          <a:prstGeom prst="rect">
            <a:avLst/>
          </a:prstGeom>
          <a:ln>
            <a:solidFill>
              <a:schemeClr val="tx1"/>
            </a:solidFill>
          </a:ln>
        </p:spPr>
      </p:pic>
      <p:pic>
        <p:nvPicPr>
          <p:cNvPr id="11" name="Picture 22">
            <a:extLst>
              <a:ext uri="{FF2B5EF4-FFF2-40B4-BE49-F238E27FC236}">
                <a16:creationId xmlns:a16="http://schemas.microsoft.com/office/drawing/2014/main" id="{42B39642-FCE4-442B-02E9-ECBC5E77AE7C}"/>
              </a:ext>
            </a:extLst>
          </p:cNvPr>
          <p:cNvPicPr>
            <a:picLocks noChangeAspect="1"/>
          </p:cNvPicPr>
          <p:nvPr/>
        </p:nvPicPr>
        <p:blipFill rotWithShape="1">
          <a:blip r:embed="rId3"/>
          <a:srcRect l="3605" t="-978" r="824" b="978"/>
          <a:stretch/>
        </p:blipFill>
        <p:spPr>
          <a:xfrm>
            <a:off x="6955548" y="3615956"/>
            <a:ext cx="4957152" cy="2862546"/>
          </a:xfrm>
          <a:prstGeom prst="rect">
            <a:avLst/>
          </a:prstGeom>
          <a:ln>
            <a:solidFill>
              <a:schemeClr val="tx1"/>
            </a:solidFill>
          </a:ln>
        </p:spPr>
      </p:pic>
      <p:sp>
        <p:nvSpPr>
          <p:cNvPr id="6" name="Rectangle: Rounded Corners 5">
            <a:extLst>
              <a:ext uri="{FF2B5EF4-FFF2-40B4-BE49-F238E27FC236}">
                <a16:creationId xmlns:a16="http://schemas.microsoft.com/office/drawing/2014/main" id="{F5F009D5-CC0F-B75B-8639-3853E99BA55F}"/>
              </a:ext>
            </a:extLst>
          </p:cNvPr>
          <p:cNvSpPr/>
          <p:nvPr/>
        </p:nvSpPr>
        <p:spPr>
          <a:xfrm>
            <a:off x="7950021" y="2379910"/>
            <a:ext cx="3187520" cy="5473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6D9FD27-BA25-F02E-1F81-00C911CCE04D}"/>
              </a:ext>
            </a:extLst>
          </p:cNvPr>
          <p:cNvSpPr txBox="1"/>
          <p:nvPr/>
        </p:nvSpPr>
        <p:spPr>
          <a:xfrm>
            <a:off x="7174606" y="1615224"/>
            <a:ext cx="4749084"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Times New Roman"/>
              </a:rPr>
              <a:t>Regression line of G on R, B is</a:t>
            </a:r>
            <a:endParaRPr lang="en-US" sz="2000">
              <a:cs typeface="Segoe UI Light"/>
            </a:endParaRPr>
          </a:p>
          <a:p>
            <a:endParaRPr lang="en-US">
              <a:latin typeface="Times New Roman"/>
              <a:cs typeface="Times New Roman"/>
            </a:endParaRPr>
          </a:p>
          <a:p>
            <a:endParaRPr lang="en-US">
              <a:latin typeface="Times New Roman"/>
              <a:cs typeface="Times New Roman"/>
            </a:endParaRPr>
          </a:p>
          <a:p>
            <a:pPr algn="ctr"/>
            <a:r>
              <a:rPr lang="en-US" sz="2000" b="1">
                <a:latin typeface="Times New Roman"/>
                <a:cs typeface="Times New Roman"/>
              </a:rPr>
              <a:t>G = 0.6R + 0.37B + 6.14</a:t>
            </a:r>
            <a:endParaRPr lang="en-US" sz="2000">
              <a:latin typeface="Times New Roman"/>
              <a:cs typeface="Times New Roman"/>
            </a:endParaRPr>
          </a:p>
        </p:txBody>
      </p:sp>
    </p:spTree>
    <p:extLst>
      <p:ext uri="{BB962C8B-B14F-4D97-AF65-F5344CB8AC3E}">
        <p14:creationId xmlns:p14="http://schemas.microsoft.com/office/powerpoint/2010/main" val="276902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Regression Plane</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565149" y="791974"/>
            <a:ext cx="9151328"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ea typeface="+mn-lt"/>
                <a:cs typeface="Times New Roman"/>
              </a:rPr>
              <a:t>B.  EARTHQUAKE</a:t>
            </a:r>
            <a:endParaRPr lang="en-US" sz="2000">
              <a:latin typeface="Times New Roman"/>
              <a:ea typeface="+mn-lt"/>
              <a:cs typeface="Times New Roman"/>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pic>
        <p:nvPicPr>
          <p:cNvPr id="11" name="Picture 11" descr="Chart, scatter chart&#10;&#10;Description automatically generated">
            <a:extLst>
              <a:ext uri="{FF2B5EF4-FFF2-40B4-BE49-F238E27FC236}">
                <a16:creationId xmlns:a16="http://schemas.microsoft.com/office/drawing/2014/main" id="{766F23D3-9015-9AEE-B980-D293D73CF181}"/>
              </a:ext>
            </a:extLst>
          </p:cNvPr>
          <p:cNvPicPr>
            <a:picLocks noChangeAspect="1"/>
          </p:cNvPicPr>
          <p:nvPr/>
        </p:nvPicPr>
        <p:blipFill>
          <a:blip r:embed="rId2"/>
          <a:stretch>
            <a:fillRect/>
          </a:stretch>
        </p:blipFill>
        <p:spPr>
          <a:xfrm>
            <a:off x="569669" y="1389877"/>
            <a:ext cx="6010659" cy="4019032"/>
          </a:xfrm>
          <a:prstGeom prst="rect">
            <a:avLst/>
          </a:prstGeom>
          <a:ln>
            <a:solidFill>
              <a:schemeClr val="tx1"/>
            </a:solidFill>
          </a:ln>
        </p:spPr>
      </p:pic>
      <p:sp>
        <p:nvSpPr>
          <p:cNvPr id="12" name="TextBox 11">
            <a:extLst>
              <a:ext uri="{FF2B5EF4-FFF2-40B4-BE49-F238E27FC236}">
                <a16:creationId xmlns:a16="http://schemas.microsoft.com/office/drawing/2014/main" id="{02D06344-D326-D139-95BB-37AA9655E22D}"/>
              </a:ext>
            </a:extLst>
          </p:cNvPr>
          <p:cNvSpPr txBox="1"/>
          <p:nvPr/>
        </p:nvSpPr>
        <p:spPr>
          <a:xfrm>
            <a:off x="7843344" y="2423948"/>
            <a:ext cx="30348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pic>
        <p:nvPicPr>
          <p:cNvPr id="16" name="Picture 24">
            <a:extLst>
              <a:ext uri="{FF2B5EF4-FFF2-40B4-BE49-F238E27FC236}">
                <a16:creationId xmlns:a16="http://schemas.microsoft.com/office/drawing/2014/main" id="{E2045989-73B9-1438-0EC8-2705490AC7BC}"/>
              </a:ext>
            </a:extLst>
          </p:cNvPr>
          <p:cNvPicPr>
            <a:picLocks noChangeAspect="1"/>
          </p:cNvPicPr>
          <p:nvPr/>
        </p:nvPicPr>
        <p:blipFill rotWithShape="1">
          <a:blip r:embed="rId3"/>
          <a:srcRect l="4348" b="-366"/>
          <a:stretch/>
        </p:blipFill>
        <p:spPr>
          <a:xfrm>
            <a:off x="7124569" y="3588512"/>
            <a:ext cx="4722397" cy="2942707"/>
          </a:xfrm>
          <a:prstGeom prst="rect">
            <a:avLst/>
          </a:prstGeom>
          <a:ln>
            <a:solidFill>
              <a:schemeClr val="tx1"/>
            </a:solidFill>
          </a:ln>
        </p:spPr>
      </p:pic>
      <p:sp>
        <p:nvSpPr>
          <p:cNvPr id="10" name="Rectangle: Rounded Corners 9">
            <a:extLst>
              <a:ext uri="{FF2B5EF4-FFF2-40B4-BE49-F238E27FC236}">
                <a16:creationId xmlns:a16="http://schemas.microsoft.com/office/drawing/2014/main" id="{DD3099CD-BA11-284C-B633-16AFCFBE2DBC}"/>
              </a:ext>
            </a:extLst>
          </p:cNvPr>
          <p:cNvSpPr/>
          <p:nvPr/>
        </p:nvSpPr>
        <p:spPr>
          <a:xfrm>
            <a:off x="7950021" y="2379910"/>
            <a:ext cx="3187520" cy="5473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C460DFE9-3D35-C830-9348-8DCC93ABCAF7}"/>
              </a:ext>
            </a:extLst>
          </p:cNvPr>
          <p:cNvSpPr txBox="1"/>
          <p:nvPr/>
        </p:nvSpPr>
        <p:spPr>
          <a:xfrm>
            <a:off x="7174606" y="1615224"/>
            <a:ext cx="4749084"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Times New Roman"/>
              </a:rPr>
              <a:t>Regression line of R on G, B is</a:t>
            </a:r>
            <a:endParaRPr lang="en-US" sz="2000">
              <a:cs typeface="Segoe UI Light"/>
            </a:endParaRPr>
          </a:p>
          <a:p>
            <a:endParaRPr lang="en-US">
              <a:latin typeface="Times New Roman"/>
              <a:cs typeface="Times New Roman"/>
            </a:endParaRPr>
          </a:p>
          <a:p>
            <a:endParaRPr lang="en-US">
              <a:latin typeface="Times New Roman"/>
              <a:cs typeface="Times New Roman"/>
            </a:endParaRPr>
          </a:p>
          <a:p>
            <a:pPr algn="ctr"/>
            <a:r>
              <a:rPr lang="en-US" sz="2000" b="1">
                <a:latin typeface="Times New Roman"/>
                <a:cs typeface="Times New Roman"/>
              </a:rPr>
              <a:t>R = 1.64G - 0.67B + 3.36</a:t>
            </a:r>
            <a:endParaRPr lang="en-US" sz="2000">
              <a:latin typeface="Times New Roman"/>
              <a:cs typeface="Times New Roman"/>
            </a:endParaRPr>
          </a:p>
        </p:txBody>
      </p:sp>
    </p:spTree>
    <p:extLst>
      <p:ext uri="{BB962C8B-B14F-4D97-AF65-F5344CB8AC3E}">
        <p14:creationId xmlns:p14="http://schemas.microsoft.com/office/powerpoint/2010/main" val="104170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Regression Plane</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457825" y="770509"/>
            <a:ext cx="9151328"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ea typeface="+mn-lt"/>
                <a:cs typeface="Times New Roman"/>
              </a:rPr>
              <a:t>C.  FLOOD</a:t>
            </a:r>
            <a:endParaRPr lang="en-US" sz="2000">
              <a:latin typeface="Times New Roman"/>
              <a:ea typeface="+mn-lt"/>
              <a:cs typeface="Times New Roman"/>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pic>
        <p:nvPicPr>
          <p:cNvPr id="6" name="Picture 9" descr="Chart&#10;&#10;Description automatically generated">
            <a:extLst>
              <a:ext uri="{FF2B5EF4-FFF2-40B4-BE49-F238E27FC236}">
                <a16:creationId xmlns:a16="http://schemas.microsoft.com/office/drawing/2014/main" id="{C3556D18-4812-EE54-0367-B7F51DD6B779}"/>
              </a:ext>
            </a:extLst>
          </p:cNvPr>
          <p:cNvPicPr>
            <a:picLocks noChangeAspect="1"/>
          </p:cNvPicPr>
          <p:nvPr/>
        </p:nvPicPr>
        <p:blipFill>
          <a:blip r:embed="rId2"/>
          <a:stretch>
            <a:fillRect/>
          </a:stretch>
        </p:blipFill>
        <p:spPr>
          <a:xfrm>
            <a:off x="460864" y="1434960"/>
            <a:ext cx="6277302" cy="3775098"/>
          </a:xfrm>
          <a:prstGeom prst="rect">
            <a:avLst/>
          </a:prstGeom>
          <a:ln>
            <a:solidFill>
              <a:schemeClr val="tx1"/>
            </a:solidFill>
          </a:ln>
        </p:spPr>
      </p:pic>
      <p:sp>
        <p:nvSpPr>
          <p:cNvPr id="10" name="TextBox 9">
            <a:extLst>
              <a:ext uri="{FF2B5EF4-FFF2-40B4-BE49-F238E27FC236}">
                <a16:creationId xmlns:a16="http://schemas.microsoft.com/office/drawing/2014/main" id="{79B3ADA1-A6B0-716B-C33B-4AECFE1B2995}"/>
              </a:ext>
            </a:extLst>
          </p:cNvPr>
          <p:cNvSpPr txBox="1"/>
          <p:nvPr/>
        </p:nvSpPr>
        <p:spPr>
          <a:xfrm>
            <a:off x="7784224" y="2266292"/>
            <a:ext cx="30348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pic>
        <p:nvPicPr>
          <p:cNvPr id="12" name="Picture 12" descr="Table&#10;&#10;Description automatically generated">
            <a:extLst>
              <a:ext uri="{FF2B5EF4-FFF2-40B4-BE49-F238E27FC236}">
                <a16:creationId xmlns:a16="http://schemas.microsoft.com/office/drawing/2014/main" id="{71CC5B4A-E64F-7C8A-8860-72FB6A105C6A}"/>
              </a:ext>
            </a:extLst>
          </p:cNvPr>
          <p:cNvPicPr>
            <a:picLocks noChangeAspect="1"/>
          </p:cNvPicPr>
          <p:nvPr/>
        </p:nvPicPr>
        <p:blipFill rotWithShape="1">
          <a:blip r:embed="rId3"/>
          <a:srcRect l="4082" b="-356"/>
          <a:stretch/>
        </p:blipFill>
        <p:spPr>
          <a:xfrm>
            <a:off x="7193034" y="3428760"/>
            <a:ext cx="4603809" cy="3081233"/>
          </a:xfrm>
          <a:prstGeom prst="rect">
            <a:avLst/>
          </a:prstGeom>
          <a:ln>
            <a:solidFill>
              <a:schemeClr val="tx1"/>
            </a:solidFill>
          </a:ln>
        </p:spPr>
      </p:pic>
      <p:sp>
        <p:nvSpPr>
          <p:cNvPr id="13" name="Rectangle: Rounded Corners 12">
            <a:extLst>
              <a:ext uri="{FF2B5EF4-FFF2-40B4-BE49-F238E27FC236}">
                <a16:creationId xmlns:a16="http://schemas.microsoft.com/office/drawing/2014/main" id="{95489A6F-D2CC-AF46-2747-64638E0E43BF}"/>
              </a:ext>
            </a:extLst>
          </p:cNvPr>
          <p:cNvSpPr/>
          <p:nvPr/>
        </p:nvSpPr>
        <p:spPr>
          <a:xfrm>
            <a:off x="7950021" y="2379910"/>
            <a:ext cx="3187520" cy="5473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7151795-EE32-1D0D-30D2-722EBD6EB462}"/>
              </a:ext>
            </a:extLst>
          </p:cNvPr>
          <p:cNvSpPr txBox="1"/>
          <p:nvPr/>
        </p:nvSpPr>
        <p:spPr>
          <a:xfrm>
            <a:off x="7174606" y="1615224"/>
            <a:ext cx="4749084"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Times New Roman"/>
              </a:rPr>
              <a:t>Regression line of G on R, B is</a:t>
            </a:r>
            <a:endParaRPr lang="en-US" sz="2000">
              <a:cs typeface="Segoe UI Light"/>
            </a:endParaRPr>
          </a:p>
          <a:p>
            <a:endParaRPr lang="en-US">
              <a:latin typeface="Times New Roman"/>
              <a:cs typeface="Times New Roman"/>
            </a:endParaRPr>
          </a:p>
          <a:p>
            <a:endParaRPr lang="en-US">
              <a:latin typeface="Times New Roman"/>
              <a:cs typeface="Times New Roman"/>
            </a:endParaRPr>
          </a:p>
          <a:p>
            <a:pPr algn="ctr"/>
            <a:r>
              <a:rPr lang="en-US" sz="2000" b="1">
                <a:latin typeface="Times New Roman"/>
                <a:cs typeface="Times New Roman"/>
              </a:rPr>
              <a:t>G = 0.51R + 0.42B + 13.02</a:t>
            </a:r>
            <a:endParaRPr lang="en-US" sz="2000">
              <a:latin typeface="Times New Roman"/>
              <a:cs typeface="Times New Roman"/>
            </a:endParaRPr>
          </a:p>
        </p:txBody>
      </p:sp>
    </p:spTree>
    <p:extLst>
      <p:ext uri="{BB962C8B-B14F-4D97-AF65-F5344CB8AC3E}">
        <p14:creationId xmlns:p14="http://schemas.microsoft.com/office/powerpoint/2010/main" val="184674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Regression Plane</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490023" y="867101"/>
            <a:ext cx="9151328" cy="4191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2000" b="1">
                <a:latin typeface="Times New Roman"/>
                <a:ea typeface="+mn-lt"/>
                <a:cs typeface="Times New Roman"/>
              </a:rPr>
              <a:t>D.  WILDFIRE</a:t>
            </a: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pic>
        <p:nvPicPr>
          <p:cNvPr id="9" name="Picture 9" descr="Chart, scatter chart&#10;&#10;Description automatically generated">
            <a:extLst>
              <a:ext uri="{FF2B5EF4-FFF2-40B4-BE49-F238E27FC236}">
                <a16:creationId xmlns:a16="http://schemas.microsoft.com/office/drawing/2014/main" id="{0DBD30FE-A009-A091-F2A1-EAD6BA745E83}"/>
              </a:ext>
            </a:extLst>
          </p:cNvPr>
          <p:cNvPicPr>
            <a:picLocks noChangeAspect="1"/>
          </p:cNvPicPr>
          <p:nvPr/>
        </p:nvPicPr>
        <p:blipFill>
          <a:blip r:embed="rId2"/>
          <a:stretch>
            <a:fillRect/>
          </a:stretch>
        </p:blipFill>
        <p:spPr>
          <a:xfrm>
            <a:off x="605567" y="1478244"/>
            <a:ext cx="5787127" cy="3695375"/>
          </a:xfrm>
          <a:prstGeom prst="rect">
            <a:avLst/>
          </a:prstGeom>
          <a:ln>
            <a:solidFill>
              <a:schemeClr val="tx1"/>
            </a:solidFill>
          </a:ln>
        </p:spPr>
      </p:pic>
      <p:sp>
        <p:nvSpPr>
          <p:cNvPr id="10" name="TextBox 9">
            <a:extLst>
              <a:ext uri="{FF2B5EF4-FFF2-40B4-BE49-F238E27FC236}">
                <a16:creationId xmlns:a16="http://schemas.microsoft.com/office/drawing/2014/main" id="{B698E052-B187-2027-6C5E-32A735D489C2}"/>
              </a:ext>
            </a:extLst>
          </p:cNvPr>
          <p:cNvSpPr txBox="1"/>
          <p:nvPr/>
        </p:nvSpPr>
        <p:spPr>
          <a:xfrm>
            <a:off x="7744810" y="2128344"/>
            <a:ext cx="35997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Times New Roman"/>
              <a:cs typeface="Times New Roman"/>
            </a:endParaRPr>
          </a:p>
        </p:txBody>
      </p:sp>
      <p:pic>
        <p:nvPicPr>
          <p:cNvPr id="12" name="Picture 12">
            <a:extLst>
              <a:ext uri="{FF2B5EF4-FFF2-40B4-BE49-F238E27FC236}">
                <a16:creationId xmlns:a16="http://schemas.microsoft.com/office/drawing/2014/main" id="{6E419F0E-B589-FFF1-3E9B-47E19777FB26}"/>
              </a:ext>
            </a:extLst>
          </p:cNvPr>
          <p:cNvPicPr>
            <a:picLocks noChangeAspect="1"/>
          </p:cNvPicPr>
          <p:nvPr/>
        </p:nvPicPr>
        <p:blipFill rotWithShape="1">
          <a:blip r:embed="rId3"/>
          <a:srcRect l="4176" r="-220" b="342"/>
          <a:stretch/>
        </p:blipFill>
        <p:spPr>
          <a:xfrm>
            <a:off x="6827769" y="3325197"/>
            <a:ext cx="4803376" cy="3116051"/>
          </a:xfrm>
          <a:prstGeom prst="rect">
            <a:avLst/>
          </a:prstGeom>
          <a:ln>
            <a:solidFill>
              <a:schemeClr val="tx1"/>
            </a:solidFill>
          </a:ln>
        </p:spPr>
      </p:pic>
      <p:sp>
        <p:nvSpPr>
          <p:cNvPr id="13" name="Rectangle: Rounded Corners 12">
            <a:extLst>
              <a:ext uri="{FF2B5EF4-FFF2-40B4-BE49-F238E27FC236}">
                <a16:creationId xmlns:a16="http://schemas.microsoft.com/office/drawing/2014/main" id="{4E3ACBE7-FD66-58D6-0E61-256410506B9A}"/>
              </a:ext>
            </a:extLst>
          </p:cNvPr>
          <p:cNvSpPr/>
          <p:nvPr/>
        </p:nvSpPr>
        <p:spPr>
          <a:xfrm>
            <a:off x="7950021" y="2379910"/>
            <a:ext cx="3187520" cy="5473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EB70728D-56FE-A989-7B22-0E1109751A77}"/>
              </a:ext>
            </a:extLst>
          </p:cNvPr>
          <p:cNvSpPr txBox="1"/>
          <p:nvPr/>
        </p:nvSpPr>
        <p:spPr>
          <a:xfrm>
            <a:off x="7174606" y="1615224"/>
            <a:ext cx="4749084"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imes New Roman"/>
                <a:cs typeface="Times New Roman"/>
              </a:rPr>
              <a:t>Regression line of G on R, B is</a:t>
            </a:r>
            <a:endParaRPr lang="en-US" sz="2000">
              <a:cs typeface="Segoe UI Light"/>
            </a:endParaRPr>
          </a:p>
          <a:p>
            <a:endParaRPr lang="en-US">
              <a:latin typeface="Times New Roman"/>
              <a:cs typeface="Times New Roman"/>
            </a:endParaRPr>
          </a:p>
          <a:p>
            <a:endParaRPr lang="en-US">
              <a:latin typeface="Times New Roman"/>
              <a:cs typeface="Times New Roman"/>
            </a:endParaRPr>
          </a:p>
          <a:p>
            <a:pPr algn="ctr"/>
            <a:r>
              <a:rPr lang="en-US" sz="2000" b="1">
                <a:latin typeface="Times New Roman"/>
                <a:cs typeface="Times New Roman"/>
              </a:rPr>
              <a:t>G = 0.38R + 0.61B + 0.62</a:t>
            </a:r>
            <a:endParaRPr lang="en-US" sz="2000">
              <a:latin typeface="Times New Roman"/>
              <a:cs typeface="Times New Roman"/>
            </a:endParaRPr>
          </a:p>
        </p:txBody>
      </p:sp>
    </p:spTree>
    <p:extLst>
      <p:ext uri="{BB962C8B-B14F-4D97-AF65-F5344CB8AC3E}">
        <p14:creationId xmlns:p14="http://schemas.microsoft.com/office/powerpoint/2010/main" val="6769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35153B5E-68BB-459C-A4FD-A8ED93E9BC61}"/>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5309725-B997-53F8-9219-357FF41489D3}"/>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1" name="Title 1">
            <a:extLst>
              <a:ext uri="{FF2B5EF4-FFF2-40B4-BE49-F238E27FC236}">
                <a16:creationId xmlns:a16="http://schemas.microsoft.com/office/drawing/2014/main" id="{C437A893-1B42-C144-3DFA-14A4E7AEB003}"/>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Agenda</a:t>
            </a:r>
            <a:br>
              <a:rPr lang="en-US" sz="2800">
                <a:solidFill>
                  <a:schemeClr val="tx1">
                    <a:lumMod val="75000"/>
                    <a:lumOff val="25000"/>
                  </a:schemeClr>
                </a:solidFill>
              </a:rPr>
            </a:br>
            <a:endParaRPr lang="en-US" sz="2800">
              <a:solidFill>
                <a:schemeClr val="tx1">
                  <a:lumMod val="75000"/>
                  <a:lumOff val="25000"/>
                </a:schemeClr>
              </a:solidFill>
            </a:endParaRPr>
          </a:p>
        </p:txBody>
      </p:sp>
      <p:graphicFrame>
        <p:nvGraphicFramePr>
          <p:cNvPr id="325" name="Diagram 325">
            <a:extLst>
              <a:ext uri="{FF2B5EF4-FFF2-40B4-BE49-F238E27FC236}">
                <a16:creationId xmlns:a16="http://schemas.microsoft.com/office/drawing/2014/main" id="{A0B3144F-9455-2902-E656-45074290B9D2}"/>
              </a:ext>
            </a:extLst>
          </p:cNvPr>
          <p:cNvGraphicFramePr>
            <a:graphicFrameLocks noGrp="1"/>
          </p:cNvGraphicFramePr>
          <p:nvPr>
            <p:ph idx="1"/>
            <p:extLst>
              <p:ext uri="{D42A27DB-BD31-4B8C-83A1-F6EECF244321}">
                <p14:modId xmlns:p14="http://schemas.microsoft.com/office/powerpoint/2010/main" val="1423204422"/>
              </p:ext>
            </p:extLst>
          </p:nvPr>
        </p:nvGraphicFramePr>
        <p:xfrm>
          <a:off x="369277" y="1346933"/>
          <a:ext cx="11443676" cy="4751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graphicEl>
                                              <a:dgm id="{BF95A5BC-96A9-437B-B870-EE7CC7D5B31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
                                            <p:graphicEl>
                                              <a:dgm id="{2BA867E5-A436-421A-A2C2-192B6FC2A982}"/>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5">
                                            <p:graphicEl>
                                              <a:dgm id="{00193851-012E-496E-AF9D-149AA9CBB55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5">
                                            <p:graphicEl>
                                              <a:dgm id="{8FFD3CD8-AE22-426A-B0A2-BCBB8C0FFE7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5">
                                            <p:graphicEl>
                                              <a:dgm id="{C92FF834-4996-410A-9179-A13C648CF52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5">
                                            <p:graphicEl>
                                              <a:dgm id="{C55E778A-0AF0-45C2-9761-4054A161160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5">
                                            <p:graphicEl>
                                              <a:dgm id="{8C37818F-EC77-4E27-9D0A-F4AB4AD0519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5">
                                            <p:graphicEl>
                                              <a:dgm id="{C9BDD436-A5B7-4FFB-961F-253CF25B018F}"/>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5">
                                            <p:graphicEl>
                                              <a:dgm id="{B6C3CFBC-0C09-4F89-9489-6692E0CB48A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5">
                                            <p:graphicEl>
                                              <a:dgm id="{F5C90210-062F-4F02-9CF2-5B125AC7DC7B}"/>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5">
                                            <p:graphicEl>
                                              <a:dgm id="{3BDBF4CF-AC0D-4833-AD14-1CDE2FEAFE9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5">
                                            <p:graphicEl>
                                              <a:dgm id="{F86E92E6-1C96-4D46-812B-263348038CC5}"/>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5">
                                            <p:graphicEl>
                                              <a:dgm id="{80D34ADD-176E-4D95-94F7-A271993C40D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5">
                                            <p:graphicEl>
                                              <a:dgm id="{E60603F2-D69C-4280-B2F4-A84E1BF422FB}"/>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5">
                                            <p:graphicEl>
                                              <a:dgm id="{C7622A2E-983F-49A7-8049-7BA4188678AA}"/>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5">
                                            <p:graphicEl>
                                              <a:dgm id="{5B41DD14-AD0C-41D3-A9B1-FC4AB2EF1096}"/>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5">
                                            <p:graphicEl>
                                              <a:dgm id="{7E20B5EC-9426-4CB0-9E81-6DC24D38F97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853" y="462422"/>
            <a:ext cx="3592536"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Prediction From The Model</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674251" y="462422"/>
            <a:ext cx="3506676"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4" name="Rectangle: Rounded Corners 3">
            <a:extLst>
              <a:ext uri="{FF2B5EF4-FFF2-40B4-BE49-F238E27FC236}">
                <a16:creationId xmlns:a16="http://schemas.microsoft.com/office/drawing/2014/main" id="{9E7E27C9-E32D-4613-3132-A4E48BE92F61}"/>
              </a:ext>
            </a:extLst>
          </p:cNvPr>
          <p:cNvSpPr/>
          <p:nvPr/>
        </p:nvSpPr>
        <p:spPr>
          <a:xfrm>
            <a:off x="98534" y="867103"/>
            <a:ext cx="11981793" cy="579382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A6C30E7-FEBD-FA6A-1B18-8D633D1895F0}"/>
              </a:ext>
            </a:extLst>
          </p:cNvPr>
          <p:cNvCxnSpPr/>
          <p:nvPr/>
        </p:nvCxnSpPr>
        <p:spPr>
          <a:xfrm flipH="1">
            <a:off x="3530238" y="868492"/>
            <a:ext cx="1536" cy="5789809"/>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9" descr="Text&#10;&#10;Description automatically generated">
            <a:extLst>
              <a:ext uri="{FF2B5EF4-FFF2-40B4-BE49-F238E27FC236}">
                <a16:creationId xmlns:a16="http://schemas.microsoft.com/office/drawing/2014/main" id="{8BA4E9AC-742E-B1EF-B6B2-60BD30038501}"/>
              </a:ext>
            </a:extLst>
          </p:cNvPr>
          <p:cNvPicPr>
            <a:picLocks noChangeAspect="1"/>
          </p:cNvPicPr>
          <p:nvPr/>
        </p:nvPicPr>
        <p:blipFill>
          <a:blip r:embed="rId2"/>
          <a:stretch>
            <a:fillRect/>
          </a:stretch>
        </p:blipFill>
        <p:spPr>
          <a:xfrm>
            <a:off x="533401" y="1722937"/>
            <a:ext cx="2743200" cy="1700127"/>
          </a:xfrm>
          <a:prstGeom prst="rect">
            <a:avLst/>
          </a:prstGeom>
        </p:spPr>
      </p:pic>
      <p:sp>
        <p:nvSpPr>
          <p:cNvPr id="10" name="TextBox 9">
            <a:extLst>
              <a:ext uri="{FF2B5EF4-FFF2-40B4-BE49-F238E27FC236}">
                <a16:creationId xmlns:a16="http://schemas.microsoft.com/office/drawing/2014/main" id="{5165F9ED-1E16-2EF3-B989-D07E1599F431}"/>
              </a:ext>
            </a:extLst>
          </p:cNvPr>
          <p:cNvSpPr txBox="1"/>
          <p:nvPr/>
        </p:nvSpPr>
        <p:spPr>
          <a:xfrm>
            <a:off x="531900" y="1021613"/>
            <a:ext cx="47296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arenR"/>
            </a:pPr>
            <a:r>
              <a:rPr lang="en-US">
                <a:latin typeface="Times New Roman"/>
                <a:cs typeface="Times New Roman"/>
              </a:rPr>
              <a:t>For Cyclone the </a:t>
            </a:r>
            <a:endParaRPr lang="en-US"/>
          </a:p>
          <a:p>
            <a:r>
              <a:rPr lang="en-US">
                <a:latin typeface="Times New Roman"/>
                <a:cs typeface="Times New Roman"/>
              </a:rPr>
              <a:t>      predicted value is:</a:t>
            </a:r>
            <a:endParaRPr lang="en-US">
              <a:cs typeface="Segoe UI Light"/>
            </a:endParaRPr>
          </a:p>
        </p:txBody>
      </p:sp>
      <p:pic>
        <p:nvPicPr>
          <p:cNvPr id="11" name="Picture 11">
            <a:extLst>
              <a:ext uri="{FF2B5EF4-FFF2-40B4-BE49-F238E27FC236}">
                <a16:creationId xmlns:a16="http://schemas.microsoft.com/office/drawing/2014/main" id="{1ABCC205-4B2C-0F7A-7507-215AA8D44224}"/>
              </a:ext>
            </a:extLst>
          </p:cNvPr>
          <p:cNvPicPr>
            <a:picLocks noChangeAspect="1"/>
          </p:cNvPicPr>
          <p:nvPr/>
        </p:nvPicPr>
        <p:blipFill>
          <a:blip r:embed="rId3"/>
          <a:stretch>
            <a:fillRect/>
          </a:stretch>
        </p:blipFill>
        <p:spPr>
          <a:xfrm>
            <a:off x="533400" y="3416396"/>
            <a:ext cx="2743200" cy="2771775"/>
          </a:xfrm>
          <a:prstGeom prst="rect">
            <a:avLst/>
          </a:prstGeom>
        </p:spPr>
      </p:pic>
      <p:sp>
        <p:nvSpPr>
          <p:cNvPr id="12" name="TextBox 11">
            <a:extLst>
              <a:ext uri="{FF2B5EF4-FFF2-40B4-BE49-F238E27FC236}">
                <a16:creationId xmlns:a16="http://schemas.microsoft.com/office/drawing/2014/main" id="{0A1F9145-5D95-1BB5-9280-AB0448702808}"/>
              </a:ext>
            </a:extLst>
          </p:cNvPr>
          <p:cNvSpPr txBox="1"/>
          <p:nvPr/>
        </p:nvSpPr>
        <p:spPr>
          <a:xfrm>
            <a:off x="3651048" y="1056677"/>
            <a:ext cx="2593989" cy="657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Segoe UI Light"/>
              </a:rPr>
              <a:t>2) For Earthquake the predicted value is:</a:t>
            </a:r>
            <a:endParaRPr lang="en-US">
              <a:latin typeface="Times New Roman"/>
              <a:cs typeface="Times New Roman"/>
            </a:endParaRPr>
          </a:p>
        </p:txBody>
      </p:sp>
      <p:cxnSp>
        <p:nvCxnSpPr>
          <p:cNvPr id="13" name="Straight Arrow Connector 12">
            <a:extLst>
              <a:ext uri="{FF2B5EF4-FFF2-40B4-BE49-F238E27FC236}">
                <a16:creationId xmlns:a16="http://schemas.microsoft.com/office/drawing/2014/main" id="{3FB01ED0-FCAA-A720-5549-02217DDA510D}"/>
              </a:ext>
            </a:extLst>
          </p:cNvPr>
          <p:cNvCxnSpPr>
            <a:cxnSpLocks/>
          </p:cNvCxnSpPr>
          <p:nvPr/>
        </p:nvCxnSpPr>
        <p:spPr>
          <a:xfrm flipH="1">
            <a:off x="6243407" y="875249"/>
            <a:ext cx="1536" cy="5789809"/>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4" descr="Text&#10;&#10;Description automatically generated">
            <a:extLst>
              <a:ext uri="{FF2B5EF4-FFF2-40B4-BE49-F238E27FC236}">
                <a16:creationId xmlns:a16="http://schemas.microsoft.com/office/drawing/2014/main" id="{DD096A5E-FC0B-BE3A-26BC-E5775BC3D73A}"/>
              </a:ext>
            </a:extLst>
          </p:cNvPr>
          <p:cNvPicPr>
            <a:picLocks noChangeAspect="1"/>
          </p:cNvPicPr>
          <p:nvPr/>
        </p:nvPicPr>
        <p:blipFill>
          <a:blip r:embed="rId4"/>
          <a:stretch>
            <a:fillRect/>
          </a:stretch>
        </p:blipFill>
        <p:spPr>
          <a:xfrm>
            <a:off x="3679160" y="1717238"/>
            <a:ext cx="2459093" cy="1829457"/>
          </a:xfrm>
          <a:prstGeom prst="rect">
            <a:avLst/>
          </a:prstGeom>
        </p:spPr>
      </p:pic>
      <p:pic>
        <p:nvPicPr>
          <p:cNvPr id="15" name="Picture 15">
            <a:extLst>
              <a:ext uri="{FF2B5EF4-FFF2-40B4-BE49-F238E27FC236}">
                <a16:creationId xmlns:a16="http://schemas.microsoft.com/office/drawing/2014/main" id="{CB35D11D-7127-AB9A-D2C7-3EA5ABD8B930}"/>
              </a:ext>
            </a:extLst>
          </p:cNvPr>
          <p:cNvPicPr>
            <a:picLocks noChangeAspect="1"/>
          </p:cNvPicPr>
          <p:nvPr/>
        </p:nvPicPr>
        <p:blipFill>
          <a:blip r:embed="rId5"/>
          <a:stretch>
            <a:fillRect/>
          </a:stretch>
        </p:blipFill>
        <p:spPr>
          <a:xfrm>
            <a:off x="3670526" y="3540665"/>
            <a:ext cx="2472231" cy="2658134"/>
          </a:xfrm>
          <a:prstGeom prst="rect">
            <a:avLst/>
          </a:prstGeom>
        </p:spPr>
      </p:pic>
      <p:sp>
        <p:nvSpPr>
          <p:cNvPr id="16" name="TextBox 15">
            <a:extLst>
              <a:ext uri="{FF2B5EF4-FFF2-40B4-BE49-F238E27FC236}">
                <a16:creationId xmlns:a16="http://schemas.microsoft.com/office/drawing/2014/main" id="{49E2F77D-4054-CA2B-7E3A-ADA25C1B2A08}"/>
              </a:ext>
            </a:extLst>
          </p:cNvPr>
          <p:cNvSpPr txBox="1"/>
          <p:nvPr/>
        </p:nvSpPr>
        <p:spPr>
          <a:xfrm>
            <a:off x="6498021" y="1076042"/>
            <a:ext cx="24108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3) For Flood the predicted value is:</a:t>
            </a:r>
            <a:endParaRPr lang="en-US"/>
          </a:p>
        </p:txBody>
      </p:sp>
      <p:pic>
        <p:nvPicPr>
          <p:cNvPr id="17" name="Picture 17" descr="Text&#10;&#10;Description automatically generated">
            <a:extLst>
              <a:ext uri="{FF2B5EF4-FFF2-40B4-BE49-F238E27FC236}">
                <a16:creationId xmlns:a16="http://schemas.microsoft.com/office/drawing/2014/main" id="{196353C9-981B-8548-E8DD-6D5C75BC9D49}"/>
              </a:ext>
            </a:extLst>
          </p:cNvPr>
          <p:cNvPicPr>
            <a:picLocks noChangeAspect="1"/>
          </p:cNvPicPr>
          <p:nvPr/>
        </p:nvPicPr>
        <p:blipFill>
          <a:blip r:embed="rId6"/>
          <a:stretch>
            <a:fillRect/>
          </a:stretch>
        </p:blipFill>
        <p:spPr>
          <a:xfrm>
            <a:off x="6422642" y="1717392"/>
            <a:ext cx="2486682" cy="1842595"/>
          </a:xfrm>
          <a:prstGeom prst="rect">
            <a:avLst/>
          </a:prstGeom>
        </p:spPr>
      </p:pic>
      <p:pic>
        <p:nvPicPr>
          <p:cNvPr id="18" name="Picture 18" descr="Text&#10;&#10;Description automatically generated">
            <a:extLst>
              <a:ext uri="{FF2B5EF4-FFF2-40B4-BE49-F238E27FC236}">
                <a16:creationId xmlns:a16="http://schemas.microsoft.com/office/drawing/2014/main" id="{65E2D507-4EB2-3DE3-4FDC-E2DFA502F746}"/>
              </a:ext>
            </a:extLst>
          </p:cNvPr>
          <p:cNvPicPr>
            <a:picLocks noChangeAspect="1"/>
          </p:cNvPicPr>
          <p:nvPr/>
        </p:nvPicPr>
        <p:blipFill>
          <a:blip r:embed="rId7"/>
          <a:stretch>
            <a:fillRect/>
          </a:stretch>
        </p:blipFill>
        <p:spPr>
          <a:xfrm>
            <a:off x="6422642" y="3538251"/>
            <a:ext cx="2486682" cy="2646309"/>
          </a:xfrm>
          <a:prstGeom prst="rect">
            <a:avLst/>
          </a:prstGeom>
        </p:spPr>
      </p:pic>
      <p:cxnSp>
        <p:nvCxnSpPr>
          <p:cNvPr id="19" name="Straight Arrow Connector 18">
            <a:extLst>
              <a:ext uri="{FF2B5EF4-FFF2-40B4-BE49-F238E27FC236}">
                <a16:creationId xmlns:a16="http://schemas.microsoft.com/office/drawing/2014/main" id="{0CA6D08D-97AD-BF81-69F5-880E572FE884}"/>
              </a:ext>
            </a:extLst>
          </p:cNvPr>
          <p:cNvCxnSpPr>
            <a:cxnSpLocks/>
          </p:cNvCxnSpPr>
          <p:nvPr/>
        </p:nvCxnSpPr>
        <p:spPr>
          <a:xfrm flipH="1">
            <a:off x="9183300" y="893266"/>
            <a:ext cx="1536" cy="5789809"/>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0E18EB6-D9D7-6F38-D7DB-2670A7A1F135}"/>
              </a:ext>
            </a:extLst>
          </p:cNvPr>
          <p:cNvSpPr txBox="1"/>
          <p:nvPr/>
        </p:nvSpPr>
        <p:spPr>
          <a:xfrm>
            <a:off x="9366049" y="1071573"/>
            <a:ext cx="2286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Segoe UI Light"/>
              </a:rPr>
              <a:t>4) For Wildfire the predicted value is:</a:t>
            </a:r>
            <a:endParaRPr lang="en-US">
              <a:latin typeface="Times New Roman"/>
              <a:cs typeface="Times New Roman"/>
            </a:endParaRPr>
          </a:p>
        </p:txBody>
      </p:sp>
      <p:pic>
        <p:nvPicPr>
          <p:cNvPr id="21" name="Picture 21" descr="Text&#10;&#10;Description automatically generated">
            <a:extLst>
              <a:ext uri="{FF2B5EF4-FFF2-40B4-BE49-F238E27FC236}">
                <a16:creationId xmlns:a16="http://schemas.microsoft.com/office/drawing/2014/main" id="{637960A7-853B-59C5-14D6-01831172448E}"/>
              </a:ext>
            </a:extLst>
          </p:cNvPr>
          <p:cNvPicPr>
            <a:picLocks noChangeAspect="1"/>
          </p:cNvPicPr>
          <p:nvPr/>
        </p:nvPicPr>
        <p:blipFill>
          <a:blip r:embed="rId8"/>
          <a:stretch>
            <a:fillRect/>
          </a:stretch>
        </p:blipFill>
        <p:spPr>
          <a:xfrm>
            <a:off x="9364226" y="1730423"/>
            <a:ext cx="2305378" cy="1835591"/>
          </a:xfrm>
          <a:prstGeom prst="rect">
            <a:avLst/>
          </a:prstGeom>
        </p:spPr>
      </p:pic>
      <p:pic>
        <p:nvPicPr>
          <p:cNvPr id="22" name="Picture 22" descr="Text&#10;&#10;Description automatically generated">
            <a:extLst>
              <a:ext uri="{FF2B5EF4-FFF2-40B4-BE49-F238E27FC236}">
                <a16:creationId xmlns:a16="http://schemas.microsoft.com/office/drawing/2014/main" id="{6FD03CE0-5169-0346-FC70-100329B4AE76}"/>
              </a:ext>
            </a:extLst>
          </p:cNvPr>
          <p:cNvPicPr>
            <a:picLocks noChangeAspect="1"/>
          </p:cNvPicPr>
          <p:nvPr/>
        </p:nvPicPr>
        <p:blipFill>
          <a:blip r:embed="rId9"/>
          <a:stretch>
            <a:fillRect/>
          </a:stretch>
        </p:blipFill>
        <p:spPr>
          <a:xfrm>
            <a:off x="9362089" y="3561557"/>
            <a:ext cx="2309650" cy="2642626"/>
          </a:xfrm>
          <a:prstGeom prst="rect">
            <a:avLst/>
          </a:prstGeom>
        </p:spPr>
      </p:pic>
      <p:sp>
        <p:nvSpPr>
          <p:cNvPr id="23" name="TextBox 22">
            <a:extLst>
              <a:ext uri="{FF2B5EF4-FFF2-40B4-BE49-F238E27FC236}">
                <a16:creationId xmlns:a16="http://schemas.microsoft.com/office/drawing/2014/main" id="{65BE09D9-08D7-5BB8-0643-C2639E1EBF39}"/>
              </a:ext>
            </a:extLst>
          </p:cNvPr>
          <p:cNvSpPr txBox="1"/>
          <p:nvPr/>
        </p:nvSpPr>
        <p:spPr>
          <a:xfrm>
            <a:off x="646626" y="6246254"/>
            <a:ext cx="2616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cs typeface="Times New Roman"/>
              </a:rPr>
              <a:t>Actual value  G = 112</a:t>
            </a:r>
            <a:endParaRPr lang="en-US" dirty="0">
              <a:latin typeface="Segoe UI Light"/>
              <a:cs typeface="Segoe UI Light"/>
            </a:endParaRPr>
          </a:p>
        </p:txBody>
      </p:sp>
      <p:sp>
        <p:nvSpPr>
          <p:cNvPr id="24" name="TextBox 23">
            <a:extLst>
              <a:ext uri="{FF2B5EF4-FFF2-40B4-BE49-F238E27FC236}">
                <a16:creationId xmlns:a16="http://schemas.microsoft.com/office/drawing/2014/main" id="{F30C5BAB-2905-3632-501E-27B3CB6D05E6}"/>
              </a:ext>
            </a:extLst>
          </p:cNvPr>
          <p:cNvSpPr txBox="1"/>
          <p:nvPr/>
        </p:nvSpPr>
        <p:spPr>
          <a:xfrm>
            <a:off x="3640964" y="6246253"/>
            <a:ext cx="2616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cs typeface="Times New Roman"/>
              </a:rPr>
              <a:t>Actual value  R = 166</a:t>
            </a:r>
            <a:endParaRPr lang="en-US" dirty="0">
              <a:latin typeface="Segoe UI Light"/>
              <a:cs typeface="Segoe UI Light"/>
            </a:endParaRPr>
          </a:p>
        </p:txBody>
      </p:sp>
      <p:sp>
        <p:nvSpPr>
          <p:cNvPr id="25" name="TextBox 24">
            <a:extLst>
              <a:ext uri="{FF2B5EF4-FFF2-40B4-BE49-F238E27FC236}">
                <a16:creationId xmlns:a16="http://schemas.microsoft.com/office/drawing/2014/main" id="{CE77CACE-3113-74A9-F08F-228F9C956874}"/>
              </a:ext>
            </a:extLst>
          </p:cNvPr>
          <p:cNvSpPr txBox="1"/>
          <p:nvPr/>
        </p:nvSpPr>
        <p:spPr>
          <a:xfrm>
            <a:off x="6420654" y="6246253"/>
            <a:ext cx="2616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cs typeface="Times New Roman"/>
              </a:rPr>
              <a:t>Actual value  G = 40</a:t>
            </a:r>
            <a:endParaRPr lang="en-US" dirty="0">
              <a:latin typeface="Segoe UI Light"/>
              <a:cs typeface="Segoe UI Light"/>
            </a:endParaRPr>
          </a:p>
        </p:txBody>
      </p:sp>
      <p:sp>
        <p:nvSpPr>
          <p:cNvPr id="26" name="TextBox 25">
            <a:extLst>
              <a:ext uri="{FF2B5EF4-FFF2-40B4-BE49-F238E27FC236}">
                <a16:creationId xmlns:a16="http://schemas.microsoft.com/office/drawing/2014/main" id="{B9C2FBFD-AC06-BB1F-1C76-51CF937A4D75}"/>
              </a:ext>
            </a:extLst>
          </p:cNvPr>
          <p:cNvSpPr txBox="1"/>
          <p:nvPr/>
        </p:nvSpPr>
        <p:spPr>
          <a:xfrm>
            <a:off x="9125217" y="6246254"/>
            <a:ext cx="26160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a:cs typeface="Times New Roman"/>
              </a:rPr>
              <a:t>Actual value  G = 120</a:t>
            </a:r>
            <a:endParaRPr lang="en-US" dirty="0">
              <a:latin typeface="Segoe UI Light"/>
              <a:cs typeface="Segoe UI Light"/>
            </a:endParaRPr>
          </a:p>
        </p:txBody>
      </p:sp>
    </p:spTree>
    <p:extLst>
      <p:ext uri="{BB962C8B-B14F-4D97-AF65-F5344CB8AC3E}">
        <p14:creationId xmlns:p14="http://schemas.microsoft.com/office/powerpoint/2010/main" val="241594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1000"/>
                                        <p:tgtEl>
                                          <p:spTgt spid="21"/>
                                        </p:tgtEl>
                                      </p:cBhvr>
                                    </p:animEffect>
                                    <p:anim calcmode="lin" valueType="num">
                                      <p:cBhvr>
                                        <p:cTn id="64" dur="1000" fill="hold"/>
                                        <p:tgtEl>
                                          <p:spTgt spid="21"/>
                                        </p:tgtEl>
                                        <p:attrNameLst>
                                          <p:attrName>ppt_x</p:attrName>
                                        </p:attrNameLst>
                                      </p:cBhvr>
                                      <p:tavLst>
                                        <p:tav tm="0">
                                          <p:val>
                                            <p:strVal val="#ppt_x"/>
                                          </p:val>
                                        </p:tav>
                                        <p:tav tm="100000">
                                          <p:val>
                                            <p:strVal val="#ppt_x"/>
                                          </p:val>
                                        </p:tav>
                                      </p:tavLst>
                                    </p:anim>
                                    <p:anim calcmode="lin" valueType="num">
                                      <p:cBhvr>
                                        <p:cTn id="65" dur="1000" fill="hold"/>
                                        <p:tgtEl>
                                          <p:spTgt spid="21"/>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1000"/>
                                        <p:tgtEl>
                                          <p:spTgt spid="22"/>
                                        </p:tgtEl>
                                      </p:cBhvr>
                                    </p:animEffect>
                                    <p:anim calcmode="lin" valueType="num">
                                      <p:cBhvr>
                                        <p:cTn id="69" dur="1000" fill="hold"/>
                                        <p:tgtEl>
                                          <p:spTgt spid="22"/>
                                        </p:tgtEl>
                                        <p:attrNameLst>
                                          <p:attrName>ppt_x</p:attrName>
                                        </p:attrNameLst>
                                      </p:cBhvr>
                                      <p:tavLst>
                                        <p:tav tm="0">
                                          <p:val>
                                            <p:strVal val="#ppt_x"/>
                                          </p:val>
                                        </p:tav>
                                        <p:tav tm="100000">
                                          <p:val>
                                            <p:strVal val="#ppt_x"/>
                                          </p:val>
                                        </p:tav>
                                      </p:tavLst>
                                    </p:anim>
                                    <p:anim calcmode="lin" valueType="num">
                                      <p:cBhvr>
                                        <p:cTn id="7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 calcmode="lin" valueType="num">
                                      <p:cBhvr additive="base">
                                        <p:cTn id="7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500" fill="hold"/>
                                        <p:tgtEl>
                                          <p:spTgt spid="24"/>
                                        </p:tgtEl>
                                        <p:attrNameLst>
                                          <p:attrName>ppt_x</p:attrName>
                                        </p:attrNameLst>
                                      </p:cBhvr>
                                      <p:tavLst>
                                        <p:tav tm="0">
                                          <p:val>
                                            <p:strVal val="#ppt_x"/>
                                          </p:val>
                                        </p:tav>
                                        <p:tav tm="100000">
                                          <p:val>
                                            <p:strVal val="#ppt_x"/>
                                          </p:val>
                                        </p:tav>
                                      </p:tavLst>
                                    </p:anim>
                                    <p:anim calcmode="lin" valueType="num">
                                      <p:cBhvr additive="base">
                                        <p:cTn id="8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additive="base">
                                        <p:cTn id="93" dur="500" fill="hold"/>
                                        <p:tgtEl>
                                          <p:spTgt spid="26"/>
                                        </p:tgtEl>
                                        <p:attrNameLst>
                                          <p:attrName>ppt_x</p:attrName>
                                        </p:attrNameLst>
                                      </p:cBhvr>
                                      <p:tavLst>
                                        <p:tav tm="0">
                                          <p:val>
                                            <p:strVal val="#ppt_x"/>
                                          </p:val>
                                        </p:tav>
                                        <p:tav tm="100000">
                                          <p:val>
                                            <p:strVal val="#ppt_x"/>
                                          </p:val>
                                        </p:tav>
                                      </p:tavLst>
                                    </p:anim>
                                    <p:anim calcmode="lin" valueType="num">
                                      <p:cBhvr additive="base">
                                        <p:cTn id="9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P spid="20" grpId="0"/>
      <p:bldP spid="23" grpId="0" build="allAtOnce"/>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Summary</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098832" y="1432476"/>
            <a:ext cx="2428875" cy="1218282"/>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IDEA</a:t>
            </a:r>
            <a:endParaRPr lang="en-US" b="1">
              <a:solidFill>
                <a:schemeClr val="tx1">
                  <a:lumMod val="75000"/>
                  <a:lumOff val="25000"/>
                </a:schemeClr>
              </a:solidFill>
              <a:cs typeface="Segoe UI Light"/>
            </a:endParaRPr>
          </a:p>
          <a:p>
            <a:pPr algn="ctr">
              <a:lnSpc>
                <a:spcPts val="1900"/>
              </a:lnSpc>
            </a:pPr>
            <a:r>
              <a:rPr lang="en-US" sz="1400" b="1">
                <a:solidFill>
                  <a:schemeClr val="tx1">
                    <a:lumMod val="75000"/>
                    <a:lumOff val="25000"/>
                  </a:schemeClr>
                </a:solidFill>
                <a:cs typeface="Segoe UI"/>
              </a:rPr>
              <a:t>To design a machine learning model to detect natural disasters from images and videos.</a:t>
            </a:r>
            <a:endParaRPr lang="en-US" sz="1400" b="1">
              <a:solidFill>
                <a:schemeClr val="tx1">
                  <a:lumMod val="75000"/>
                  <a:lumOff val="25000"/>
                </a:schemeClr>
              </a:solidFill>
              <a:cs typeface="Segoe UI Light"/>
            </a:endParaRPr>
          </a:p>
        </p:txBody>
      </p:sp>
      <p:sp>
        <p:nvSpPr>
          <p:cNvPr id="33" name="Rectangle 32">
            <a:extLst>
              <a:ext uri="{FF2B5EF4-FFF2-40B4-BE49-F238E27FC236}">
                <a16:creationId xmlns:a16="http://schemas.microsoft.com/office/drawing/2014/main" id="{913AB221-FD8D-4664-9B4C-AE1B1660ECAA}"/>
              </a:ext>
            </a:extLst>
          </p:cNvPr>
          <p:cNvSpPr/>
          <p:nvPr/>
        </p:nvSpPr>
        <p:spPr>
          <a:xfrm>
            <a:off x="4636439" y="863659"/>
            <a:ext cx="2525466" cy="1198020"/>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SCREENING</a:t>
            </a:r>
          </a:p>
          <a:p>
            <a:pPr algn="ctr">
              <a:lnSpc>
                <a:spcPts val="1900"/>
              </a:lnSpc>
            </a:pPr>
            <a:r>
              <a:rPr lang="en-US" sz="1400" b="1">
                <a:solidFill>
                  <a:schemeClr val="tx1">
                    <a:lumMod val="75000"/>
                    <a:lumOff val="25000"/>
                  </a:schemeClr>
                </a:solidFill>
                <a:cs typeface="Segoe UI"/>
              </a:rPr>
              <a:t>We observed 4000+ images in the dataset, removed redundant samples, and identified a pattern of colors for each label</a:t>
            </a:r>
            <a:endParaRPr lang="en-US" sz="1400" b="1">
              <a:solidFill>
                <a:schemeClr val="tx1">
                  <a:lumMod val="75000"/>
                  <a:lumOff val="25000"/>
                </a:schemeClr>
              </a:solidFill>
              <a:cs typeface="Segoe UI" panose="020B0502040204020203" pitchFamily="34" charset="0"/>
            </a:endParaRPr>
          </a:p>
        </p:txBody>
      </p:sp>
      <p:sp>
        <p:nvSpPr>
          <p:cNvPr id="34" name="Rectangle 33">
            <a:extLst>
              <a:ext uri="{FF2B5EF4-FFF2-40B4-BE49-F238E27FC236}">
                <a16:creationId xmlns:a16="http://schemas.microsoft.com/office/drawing/2014/main" id="{53F5EDC0-C02E-4790-A681-CA7AB9133338}"/>
              </a:ext>
            </a:extLst>
          </p:cNvPr>
          <p:cNvSpPr/>
          <p:nvPr/>
        </p:nvSpPr>
        <p:spPr>
          <a:xfrm>
            <a:off x="8154033" y="1580908"/>
            <a:ext cx="2428875" cy="1198020"/>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IMPLEMENTATION</a:t>
            </a:r>
          </a:p>
          <a:p>
            <a:pPr algn="ctr">
              <a:lnSpc>
                <a:spcPts val="1900"/>
              </a:lnSpc>
            </a:pPr>
            <a:r>
              <a:rPr lang="en-US" sz="1400" b="1">
                <a:solidFill>
                  <a:schemeClr val="tx1">
                    <a:lumMod val="75000"/>
                    <a:lumOff val="25000"/>
                  </a:schemeClr>
                </a:solidFill>
                <a:cs typeface="Segoe UI"/>
              </a:rPr>
              <a:t>Converted qualitative data into quantitative data, and stored extracted data into csv files using Python</a:t>
            </a:r>
          </a:p>
        </p:txBody>
      </p:sp>
      <p:sp>
        <p:nvSpPr>
          <p:cNvPr id="35" name="Rectangle 34">
            <a:extLst>
              <a:ext uri="{FF2B5EF4-FFF2-40B4-BE49-F238E27FC236}">
                <a16:creationId xmlns:a16="http://schemas.microsoft.com/office/drawing/2014/main" id="{857F5370-BF8E-406B-BEAE-B1224615626A}"/>
              </a:ext>
            </a:extLst>
          </p:cNvPr>
          <p:cNvSpPr/>
          <p:nvPr/>
        </p:nvSpPr>
        <p:spPr>
          <a:xfrm>
            <a:off x="1470977" y="4591760"/>
            <a:ext cx="2428875" cy="1198020"/>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ANALYSIS</a:t>
            </a:r>
            <a:endParaRPr lang="en-US" sz="1400" b="1">
              <a:solidFill>
                <a:schemeClr val="tx1">
                  <a:lumMod val="75000"/>
                  <a:lumOff val="25000"/>
                </a:schemeClr>
              </a:solidFill>
              <a:cs typeface="Segoe UI"/>
            </a:endParaRPr>
          </a:p>
          <a:p>
            <a:pPr algn="ctr">
              <a:lnSpc>
                <a:spcPts val="1900"/>
              </a:lnSpc>
            </a:pPr>
            <a:r>
              <a:rPr lang="en-US" sz="1400" b="1">
                <a:solidFill>
                  <a:schemeClr val="tx1">
                    <a:lumMod val="75000"/>
                    <a:lumOff val="25000"/>
                  </a:schemeClr>
                </a:solidFill>
                <a:cs typeface="Segoe UI"/>
              </a:rPr>
              <a:t>Analyzed and understood the relation between variables that define a data point, to identify an appropriate model</a:t>
            </a:r>
          </a:p>
        </p:txBody>
      </p:sp>
      <p:sp>
        <p:nvSpPr>
          <p:cNvPr id="36" name="Rectangle 35">
            <a:extLst>
              <a:ext uri="{FF2B5EF4-FFF2-40B4-BE49-F238E27FC236}">
                <a16:creationId xmlns:a16="http://schemas.microsoft.com/office/drawing/2014/main" id="{98F5A313-1C6C-4AEE-8556-576074B1BF06}"/>
              </a:ext>
            </a:extLst>
          </p:cNvPr>
          <p:cNvSpPr/>
          <p:nvPr/>
        </p:nvSpPr>
        <p:spPr>
          <a:xfrm>
            <a:off x="5105176" y="5278633"/>
            <a:ext cx="2686452" cy="1198020"/>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BUILDING LINEAR MODEL</a:t>
            </a:r>
          </a:p>
          <a:p>
            <a:pPr algn="ctr">
              <a:lnSpc>
                <a:spcPts val="1900"/>
              </a:lnSpc>
            </a:pPr>
            <a:r>
              <a:rPr lang="en-US" sz="1400" b="1">
                <a:solidFill>
                  <a:schemeClr val="tx1">
                    <a:lumMod val="75000"/>
                    <a:lumOff val="25000"/>
                  </a:schemeClr>
                </a:solidFill>
                <a:cs typeface="Segoe UI"/>
              </a:rPr>
              <a:t>Constructed a multiple linear regression line for each label, visualized the data points and the regression plane obtained</a:t>
            </a:r>
            <a:endParaRPr lang="en-US" sz="1400" b="1">
              <a:solidFill>
                <a:schemeClr val="tx1">
                  <a:lumMod val="75000"/>
                  <a:lumOff val="25000"/>
                </a:schemeClr>
              </a:solidFill>
              <a:cs typeface="Segoe UI" panose="020B0502040204020203" pitchFamily="34" charset="0"/>
            </a:endParaRPr>
          </a:p>
        </p:txBody>
      </p:sp>
      <p:sp>
        <p:nvSpPr>
          <p:cNvPr id="37" name="Rectangle 36">
            <a:extLst>
              <a:ext uri="{FF2B5EF4-FFF2-40B4-BE49-F238E27FC236}">
                <a16:creationId xmlns:a16="http://schemas.microsoft.com/office/drawing/2014/main" id="{0C310CC8-6624-4352-A642-89EF6FA7DCE6}"/>
              </a:ext>
            </a:extLst>
          </p:cNvPr>
          <p:cNvSpPr/>
          <p:nvPr/>
        </p:nvSpPr>
        <p:spPr>
          <a:xfrm>
            <a:off x="8851638" y="4424294"/>
            <a:ext cx="2428875" cy="1705595"/>
          </a:xfrm>
          <a:prstGeom prst="rect">
            <a:avLst/>
          </a:prstGeom>
        </p:spPr>
        <p:txBody>
          <a:bodyPr wrap="square" lIns="0" tIns="0" rIns="0" bIns="0" anchor="t">
            <a:spAutoFit/>
          </a:bodyPr>
          <a:lstStyle/>
          <a:p>
            <a:pPr algn="ctr">
              <a:lnSpc>
                <a:spcPts val="1900"/>
              </a:lnSpc>
            </a:pPr>
            <a:r>
              <a:rPr lang="en-US" b="1">
                <a:solidFill>
                  <a:schemeClr val="tx1">
                    <a:lumMod val="75000"/>
                    <a:lumOff val="25000"/>
                  </a:schemeClr>
                </a:solidFill>
                <a:cs typeface="Segoe UI"/>
              </a:rPr>
              <a:t>REVIEW</a:t>
            </a:r>
          </a:p>
          <a:p>
            <a:pPr algn="ctr">
              <a:lnSpc>
                <a:spcPts val="1900"/>
              </a:lnSpc>
            </a:pPr>
            <a:r>
              <a:rPr lang="en-US" sz="1400" b="1">
                <a:solidFill>
                  <a:schemeClr val="tx1">
                    <a:lumMod val="75000"/>
                    <a:lumOff val="25000"/>
                  </a:schemeClr>
                </a:solidFill>
                <a:cs typeface="Segoe UI"/>
              </a:rPr>
              <a:t>Predicted values of dependent variables from the regression line, analyzed their correctness, and performed hypothesis test for reduced model</a:t>
            </a:r>
            <a:endParaRPr lang="en-US" b="1">
              <a:solidFill>
                <a:schemeClr val="tx1">
                  <a:lumMod val="75000"/>
                  <a:lumOff val="25000"/>
                </a:schemeClr>
              </a:solidFill>
              <a:cs typeface="Segoe UI" panose="020B0502040204020203" pitchFamily="34" charset="0"/>
            </a:endParaRPr>
          </a:p>
          <a:p>
            <a:pPr>
              <a:lnSpc>
                <a:spcPts val="1900"/>
              </a:lnSpc>
            </a:pPr>
            <a:endParaRPr lang="en-US" b="1">
              <a:solidFill>
                <a:schemeClr val="tx1">
                  <a:lumMod val="75000"/>
                  <a:lumOff val="25000"/>
                </a:schemeClr>
              </a:solidFill>
              <a:cs typeface="Segoe UI" panose="020B0502040204020203" pitchFamily="34" charset="0"/>
            </a:endParaRPr>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5473762" y="2820204"/>
            <a:ext cx="532699" cy="552052"/>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Graphic 4" descr="Database with solid fill">
            <a:extLst>
              <a:ext uri="{FF2B5EF4-FFF2-40B4-BE49-F238E27FC236}">
                <a16:creationId xmlns:a16="http://schemas.microsoft.com/office/drawing/2014/main" id="{7A5BDD36-852A-88F1-AB94-4D64686DF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4237" y="2692758"/>
            <a:ext cx="817809" cy="796344"/>
          </a:xfrm>
          <a:prstGeom prst="rect">
            <a:avLst/>
          </a:prstGeom>
        </p:spPr>
      </p:pic>
      <p:pic>
        <p:nvPicPr>
          <p:cNvPr id="5" name="Graphic 5" descr="List with solid fill">
            <a:extLst>
              <a:ext uri="{FF2B5EF4-FFF2-40B4-BE49-F238E27FC236}">
                <a16:creationId xmlns:a16="http://schemas.microsoft.com/office/drawing/2014/main" id="{078B7E54-CAD8-51D6-9AE2-9D39251072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40687" y="3894785"/>
            <a:ext cx="796345" cy="807077"/>
          </a:xfrm>
          <a:prstGeom prst="rect">
            <a:avLst/>
          </a:prstGeom>
        </p:spPr>
      </p:pic>
      <p:pic>
        <p:nvPicPr>
          <p:cNvPr id="6" name="Graphic 8" descr="Statistics with solid fill">
            <a:extLst>
              <a:ext uri="{FF2B5EF4-FFF2-40B4-BE49-F238E27FC236}">
                <a16:creationId xmlns:a16="http://schemas.microsoft.com/office/drawing/2014/main" id="{D9E29611-C346-AE22-7276-37AD29B82B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00293" y="3937714"/>
            <a:ext cx="689022" cy="721218"/>
          </a:xfrm>
          <a:prstGeom prst="rect">
            <a:avLst/>
          </a:prstGeom>
        </p:spPr>
      </p:pic>
      <p:pic>
        <p:nvPicPr>
          <p:cNvPr id="9" name="Graphic 9" descr="Lightbulb and gear with solid fill">
            <a:extLst>
              <a:ext uri="{FF2B5EF4-FFF2-40B4-BE49-F238E27FC236}">
                <a16:creationId xmlns:a16="http://schemas.microsoft.com/office/drawing/2014/main" id="{4017D79E-0C89-77B0-9155-3DC60E85FA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0152" y="2660560"/>
            <a:ext cx="850006" cy="860739"/>
          </a:xfrm>
          <a:prstGeom prst="rect">
            <a:avLst/>
          </a:prstGeom>
        </p:spPr>
      </p:pic>
      <p:pic>
        <p:nvPicPr>
          <p:cNvPr id="10" name="Graphic 11" descr="Teacher with solid fill">
            <a:extLst>
              <a:ext uri="{FF2B5EF4-FFF2-40B4-BE49-F238E27FC236}">
                <a16:creationId xmlns:a16="http://schemas.microsoft.com/office/drawing/2014/main" id="{EDCAE4B5-0DC9-F8E6-0CF2-736DBC61B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41843" y="3894786"/>
            <a:ext cx="817809" cy="817809"/>
          </a:xfrm>
          <a:prstGeom prst="rect">
            <a:avLst/>
          </a:prstGeom>
        </p:spPr>
      </p:pic>
    </p:spTree>
    <p:extLst>
      <p:ext uri="{BB962C8B-B14F-4D97-AF65-F5344CB8AC3E}">
        <p14:creationId xmlns:p14="http://schemas.microsoft.com/office/powerpoint/2010/main" val="388757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fade">
                                      <p:cBhvr>
                                        <p:cTn id="75" dur="50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fade">
                                      <p:cBhvr>
                                        <p:cTn id="8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animBg="1"/>
      <p:bldP spid="23" grpId="0" animBg="1"/>
      <p:bldP spid="24" grpId="0" animBg="1"/>
      <p:bldP spid="25" grpId="0" animBg="1"/>
      <p:bldP spid="29" grpId="0" animBg="1"/>
      <p:bldP spid="32" grpId="0"/>
      <p:bldP spid="33" grpId="0"/>
      <p:bldP spid="34" grpId="0"/>
      <p:bldP spid="35" grpId="0"/>
      <p:bldP spid="36" grpId="0"/>
      <p:bldP spid="37" grpId="0"/>
      <p:bldP spid="7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D229ADB-07CE-F9AE-1069-8A5AB714C249}"/>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92B935C-59A0-BC07-57AE-632BE56FF11B}"/>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F5E3D218-FDFA-620D-2F43-9066BCF627C7}"/>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References</a:t>
            </a:r>
            <a:br>
              <a:rPr lang="en-US" sz="2800"/>
            </a:br>
            <a:endParaRPr lang="en-US" sz="2800">
              <a:solidFill>
                <a:schemeClr val="tx1">
                  <a:lumMod val="75000"/>
                  <a:lumOff val="25000"/>
                </a:schemeClr>
              </a:solidFill>
            </a:endParaRPr>
          </a:p>
        </p:txBody>
      </p:sp>
      <p:sp>
        <p:nvSpPr>
          <p:cNvPr id="2" name="TextBox 1">
            <a:extLst>
              <a:ext uri="{FF2B5EF4-FFF2-40B4-BE49-F238E27FC236}">
                <a16:creationId xmlns:a16="http://schemas.microsoft.com/office/drawing/2014/main" id="{85D1A059-5F24-3E55-9086-C673939C9B06}"/>
              </a:ext>
            </a:extLst>
          </p:cNvPr>
          <p:cNvSpPr txBox="1"/>
          <p:nvPr/>
        </p:nvSpPr>
        <p:spPr>
          <a:xfrm>
            <a:off x="724436" y="1167147"/>
            <a:ext cx="1079142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latin typeface="Times New Roman"/>
                <a:cs typeface="Segoe UI Light"/>
              </a:rPr>
              <a:t>Dataset - Cyclone Wildfire Flood Earthquake Database</a:t>
            </a:r>
          </a:p>
          <a:p>
            <a:endParaRPr lang="en-US">
              <a:latin typeface="Times New Roman"/>
              <a:ea typeface="+mn-lt"/>
              <a:cs typeface="+mn-lt"/>
            </a:endParaRPr>
          </a:p>
          <a:p>
            <a:r>
              <a:rPr lang="en-US">
                <a:ea typeface="+mn-lt"/>
                <a:cs typeface="+mn-lt"/>
                <a:hlinkClick r:id="rId2"/>
              </a:rPr>
              <a:t>https://www.kaggle.com/datasets/rupakroy/cyclone-wildfire-flood-earthquake-database?resource=download</a:t>
            </a:r>
            <a:endParaRPr lang="en-US">
              <a:latin typeface="Times New Roman"/>
              <a:cs typeface="Segoe UI Light"/>
            </a:endParaRPr>
          </a:p>
          <a:p>
            <a:endParaRPr lang="en-US">
              <a:latin typeface="Segoe UI Light"/>
              <a:cs typeface="Segoe UI Light"/>
            </a:endParaRPr>
          </a:p>
          <a:p>
            <a:pPr marL="285750" indent="-285750">
              <a:buFont typeface="Wingdings"/>
              <a:buChar char="Ø"/>
            </a:pPr>
            <a:r>
              <a:rPr lang="en-US">
                <a:latin typeface="Times New Roman"/>
                <a:cs typeface="Segoe UI Light"/>
              </a:rPr>
              <a:t>Regression Analysis </a:t>
            </a:r>
            <a:endParaRPr lang="en-US" sz="1600">
              <a:latin typeface="Times New Roman"/>
              <a:cs typeface="Segoe UI Light"/>
            </a:endParaRPr>
          </a:p>
          <a:p>
            <a:pPr marL="285750" indent="-285750">
              <a:buFont typeface="Wingdings"/>
              <a:buChar char="Ø"/>
            </a:pPr>
            <a:endParaRPr lang="en-US">
              <a:latin typeface="Times New Roman"/>
              <a:cs typeface="Segoe UI Light"/>
            </a:endParaRPr>
          </a:p>
          <a:p>
            <a:r>
              <a:rPr lang="en-US">
                <a:ea typeface="+mn-lt"/>
                <a:cs typeface="+mn-lt"/>
                <a:hlinkClick r:id="rId3"/>
              </a:rPr>
              <a:t>https://rpubs.com/ranvirkumarsah/Intro2Regression</a:t>
            </a:r>
            <a:endParaRPr lang="en-US"/>
          </a:p>
          <a:p>
            <a:pPr marL="285750" indent="-285750">
              <a:buFont typeface="Wingdings"/>
              <a:buChar char="Ø"/>
            </a:pPr>
            <a:endParaRPr lang="en-US">
              <a:latin typeface="Times New Roman"/>
              <a:cs typeface="Segoe UI Light"/>
            </a:endParaRPr>
          </a:p>
          <a:p>
            <a:pPr marL="285750" indent="-285750">
              <a:buFont typeface="Wingdings"/>
              <a:buChar char="Ø"/>
            </a:pPr>
            <a:r>
              <a:rPr lang="en-US">
                <a:latin typeface="Times New Roman"/>
                <a:cs typeface="Segoe UI Light"/>
              </a:rPr>
              <a:t>Plotting a plane in R</a:t>
            </a:r>
          </a:p>
          <a:p>
            <a:endParaRPr lang="en-US">
              <a:latin typeface="Segoe UI Light"/>
              <a:cs typeface="Segoe UI Light"/>
            </a:endParaRPr>
          </a:p>
          <a:p>
            <a:r>
              <a:rPr lang="en-US">
                <a:latin typeface="Segoe UI Light"/>
                <a:cs typeface="Segoe UI Light"/>
                <a:hlinkClick r:id="rId4"/>
              </a:rPr>
              <a:t>https</a:t>
            </a:r>
            <a:r>
              <a:rPr lang="en-US">
                <a:ea typeface="+mn-lt"/>
                <a:cs typeface="+mn-lt"/>
                <a:hlinkClick r:id="rId4"/>
              </a:rPr>
              <a:t>://rpubs.com/ericroh/334817</a:t>
            </a:r>
          </a:p>
          <a:p>
            <a:endParaRPr lang="en-US">
              <a:latin typeface="Segoe UI Light"/>
              <a:cs typeface="Segoe UI Light"/>
            </a:endParaRPr>
          </a:p>
          <a:p>
            <a:pPr marL="285750" indent="-285750">
              <a:buFont typeface="Wingdings"/>
              <a:buChar char="Ø"/>
            </a:pPr>
            <a:r>
              <a:rPr lang="en-US">
                <a:latin typeface="Times New Roman"/>
                <a:cs typeface="Segoe UI Light"/>
              </a:rPr>
              <a:t>Python Documentation – Python standard library 3.7</a:t>
            </a:r>
          </a:p>
          <a:p>
            <a:endParaRPr lang="en-US">
              <a:latin typeface="Segoe UI Light"/>
              <a:cs typeface="Segoe UI Light"/>
            </a:endParaRPr>
          </a:p>
          <a:p>
            <a:r>
              <a:rPr lang="en-US">
                <a:latin typeface="Segoe UI Light"/>
                <a:cs typeface="Segoe UI Light"/>
                <a:hlinkClick r:id="rId5"/>
              </a:rPr>
              <a:t>https</a:t>
            </a:r>
            <a:r>
              <a:rPr lang="en-US">
                <a:ea typeface="+mn-lt"/>
                <a:cs typeface="+mn-lt"/>
                <a:hlinkClick r:id="rId5"/>
              </a:rPr>
              <a:t>://docs.python.org/3.7/library/index.html</a:t>
            </a:r>
            <a:endParaRPr lang="en-US">
              <a:latin typeface="Times New Roman"/>
              <a:cs typeface="Segoe UI Light"/>
            </a:endParaRPr>
          </a:p>
          <a:p>
            <a:pPr marL="285750" indent="-285750">
              <a:buFont typeface="Wingdings"/>
              <a:buChar char="Ø"/>
            </a:pPr>
            <a:endParaRPr lang="en-US">
              <a:latin typeface="Times New Roman"/>
              <a:cs typeface="Segoe UI Light"/>
            </a:endParaRPr>
          </a:p>
        </p:txBody>
      </p:sp>
    </p:spTree>
    <p:extLst>
      <p:ext uri="{BB962C8B-B14F-4D97-AF65-F5344CB8AC3E}">
        <p14:creationId xmlns:p14="http://schemas.microsoft.com/office/powerpoint/2010/main" val="392366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a:solidFill>
                  <a:schemeClr val="bg1"/>
                </a:solidFill>
              </a:rPr>
              <a:t>Thank You</a:t>
            </a:r>
            <a:endParaRPr lang="en-US" sz="720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Motivation</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3268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lnSpc>
                <a:spcPct val="150000"/>
              </a:lnSpc>
              <a:buFont typeface="Wingdings"/>
              <a:buChar char="Ø"/>
            </a:pPr>
            <a:r>
              <a:rPr lang="en-US" sz="2000">
                <a:latin typeface="Times New Roman"/>
                <a:ea typeface="+mn-lt"/>
                <a:cs typeface="+mn-lt"/>
              </a:rPr>
              <a:t>Nature is characterized by a unique balance where all living creatures live in harmony with their surroundings. But whenever this balance is disturbed, we see the disastrous form of nature which wreaks havoc upon this world. </a:t>
            </a:r>
            <a:endParaRPr lang="en-US">
              <a:cs typeface="Segoe UI Light"/>
            </a:endParaRPr>
          </a:p>
          <a:p>
            <a:pPr marL="342900" indent="-342900" algn="just">
              <a:lnSpc>
                <a:spcPct val="150000"/>
              </a:lnSpc>
              <a:buFont typeface="Wingdings"/>
              <a:buChar char="Ø"/>
            </a:pPr>
            <a:r>
              <a:rPr lang="en-US" sz="2000">
                <a:latin typeface="Times New Roman"/>
                <a:ea typeface="+mn-lt"/>
                <a:cs typeface="+mn-lt"/>
              </a:rPr>
              <a:t>These disasters have always occurred throughout history but the current threat of climate change has greatly increased the risks.</a:t>
            </a:r>
            <a:endParaRPr lang="en-US" sz="2000">
              <a:latin typeface="Times New Roman"/>
              <a:cs typeface="Segoe UI Light"/>
            </a:endParaRPr>
          </a:p>
          <a:p>
            <a:pPr marL="342900" indent="-342900" algn="just">
              <a:lnSpc>
                <a:spcPct val="150000"/>
              </a:lnSpc>
              <a:buFont typeface="Wingdings"/>
              <a:buChar char="Ø"/>
            </a:pPr>
            <a:r>
              <a:rPr lang="en-US" sz="2000">
                <a:latin typeface="Times New Roman"/>
                <a:ea typeface="+mn-lt"/>
                <a:cs typeface="+mn-lt"/>
              </a:rPr>
              <a:t>By predicting natural disasters in advance, we can reduce the damage caused by them. </a:t>
            </a:r>
            <a:endParaRPr lang="en-US" sz="2000">
              <a:latin typeface="Times New Roman"/>
              <a:cs typeface="Times New Roman"/>
            </a:endParaRPr>
          </a:p>
        </p:txBody>
      </p:sp>
      <p:pic>
        <p:nvPicPr>
          <p:cNvPr id="12" name="Graphic 12" descr="Questions with solid fill">
            <a:extLst>
              <a:ext uri="{FF2B5EF4-FFF2-40B4-BE49-F238E27FC236}">
                <a16:creationId xmlns:a16="http://schemas.microsoft.com/office/drawing/2014/main" id="{3C8E53C7-3E41-6FDF-8948-057307EE21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842108"/>
            <a:ext cx="1451707" cy="1451707"/>
          </a:xfrm>
          <a:prstGeom prst="rect">
            <a:avLst/>
          </a:prstGeom>
        </p:spPr>
      </p:pic>
    </p:spTree>
    <p:extLst>
      <p:ext uri="{BB962C8B-B14F-4D97-AF65-F5344CB8AC3E}">
        <p14:creationId xmlns:p14="http://schemas.microsoft.com/office/powerpoint/2010/main" val="22779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 calcmode="lin" valueType="num">
                                      <p:cBhvr additive="base">
                                        <p:cTn id="2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Problem Statement</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07901" y="1505194"/>
            <a:ext cx="9176197" cy="25966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r>
              <a:rPr lang="en-US" sz="2800" b="1" i="1">
                <a:latin typeface="Century Gothic"/>
                <a:cs typeface="Segoe UI Light"/>
              </a:rPr>
              <a:t>Given an image/ video as input, develop a Machine Learning model to classify it as Cyclone, Earthquake, Flood or Wildfire using multinomial classification algorithms.</a:t>
            </a:r>
            <a:endParaRPr lang="en-US"/>
          </a:p>
        </p:txBody>
      </p:sp>
      <p:pic>
        <p:nvPicPr>
          <p:cNvPr id="6" name="Picture 5">
            <a:extLst>
              <a:ext uri="{FF2B5EF4-FFF2-40B4-BE49-F238E27FC236}">
                <a16:creationId xmlns:a16="http://schemas.microsoft.com/office/drawing/2014/main" id="{C149BE8C-EC01-E737-79C7-F53A560A617E}"/>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975" t="13504" r="3013" b="17834"/>
          <a:stretch/>
        </p:blipFill>
        <p:spPr>
          <a:xfrm>
            <a:off x="4252392" y="4455143"/>
            <a:ext cx="3687214" cy="1795325"/>
          </a:xfrm>
          <a:prstGeom prst="rect">
            <a:avLst/>
          </a:prstGeom>
        </p:spPr>
      </p:pic>
    </p:spTree>
    <p:extLst>
      <p:ext uri="{BB962C8B-B14F-4D97-AF65-F5344CB8AC3E}">
        <p14:creationId xmlns:p14="http://schemas.microsoft.com/office/powerpoint/2010/main" val="159952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853" y="462422"/>
            <a:ext cx="360326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Initial Screening</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674251" y="462422"/>
            <a:ext cx="3517409" cy="10732"/>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1556197" y="1725232"/>
            <a:ext cx="9176197" cy="654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pPr>
            <a:endParaRPr lang="en-US" sz="2800" b="1" i="1">
              <a:latin typeface="Century Gothic"/>
              <a:cs typeface="Segoe UI Light"/>
            </a:endParaRPr>
          </a:p>
        </p:txBody>
      </p:sp>
      <p:sp>
        <p:nvSpPr>
          <p:cNvPr id="6" name="TextBox 5">
            <a:extLst>
              <a:ext uri="{FF2B5EF4-FFF2-40B4-BE49-F238E27FC236}">
                <a16:creationId xmlns:a16="http://schemas.microsoft.com/office/drawing/2014/main" id="{830B679E-D003-63E7-A379-3F9BB465AC2B}"/>
              </a:ext>
            </a:extLst>
          </p:cNvPr>
          <p:cNvSpPr txBox="1"/>
          <p:nvPr/>
        </p:nvSpPr>
        <p:spPr>
          <a:xfrm>
            <a:off x="874077" y="1233365"/>
            <a:ext cx="5326103" cy="4613058"/>
          </a:xfrm>
          <a:prstGeom prst="rect">
            <a:avLst/>
          </a:prstGeom>
          <a:noFill/>
        </p:spPr>
        <p:txBody>
          <a:bodyPr wrap="square">
            <a:spAutoFit/>
          </a:bodyPr>
          <a:lstStyle/>
          <a:p>
            <a:pPr marL="342900" indent="-342900" algn="just">
              <a:lnSpc>
                <a:spcPct val="150000"/>
              </a:lnSpc>
              <a:buFont typeface="Wingdings"/>
              <a:buChar char="Ø"/>
            </a:pPr>
            <a:r>
              <a:rPr lang="en-US" b="0" i="0">
                <a:effectLst/>
                <a:latin typeface="Times New Roman" panose="02020603050405020304" pitchFamily="18" charset="0"/>
                <a:cs typeface="Times New Roman" panose="02020603050405020304" pitchFamily="18" charset="0"/>
              </a:rPr>
              <a:t>Images were collected from Kaggle’s - Cyclone Wildfire Flood Earthquake Database</a:t>
            </a:r>
          </a:p>
          <a:p>
            <a:pPr marL="342900" indent="-342900" algn="just">
              <a:lnSpc>
                <a:spcPct val="150000"/>
              </a:lnSpc>
              <a:buFont typeface="Wingdings"/>
              <a:buChar char="Ø"/>
            </a:pPr>
            <a:r>
              <a:rPr lang="en-US" b="0" i="0">
                <a:effectLst/>
                <a:latin typeface="Times New Roman" panose="02020603050405020304" pitchFamily="18" charset="0"/>
                <a:cs typeface="Times New Roman" panose="02020603050405020304" pitchFamily="18" charset="0"/>
              </a:rPr>
              <a:t>Number of image samples in each class is different.</a:t>
            </a:r>
          </a:p>
          <a:p>
            <a:pPr marL="742950" lvl="1" indent="-285750" algn="just">
              <a:lnSpc>
                <a:spcPct val="150000"/>
              </a:lnSpc>
              <a:buFont typeface="Wingdings" panose="05000000000000000000" pitchFamily="2" charset="2"/>
              <a:buChar char="q"/>
            </a:pPr>
            <a:r>
              <a:rPr lang="en-US" b="0" i="0">
                <a:effectLst/>
                <a:latin typeface="Times New Roman" panose="02020603050405020304" pitchFamily="18" charset="0"/>
                <a:cs typeface="Times New Roman" panose="02020603050405020304" pitchFamily="18" charset="0"/>
              </a:rPr>
              <a:t>Cyclone has 928 images                                                                      </a:t>
            </a:r>
          </a:p>
          <a:p>
            <a:pPr marL="800100" lvl="1" indent="-342900" algn="just">
              <a:lnSpc>
                <a:spcPct val="150000"/>
              </a:lnSpc>
              <a:buFont typeface="Wingdings" panose="05000000000000000000" pitchFamily="2" charset="2"/>
              <a:buChar char="q"/>
            </a:pPr>
            <a:r>
              <a:rPr lang="en-US">
                <a:latin typeface="Times New Roman" panose="02020603050405020304" pitchFamily="18" charset="0"/>
                <a:cs typeface="Times New Roman" panose="02020603050405020304" pitchFamily="18" charset="0"/>
              </a:rPr>
              <a:t>Earthquake has 1350 images</a:t>
            </a:r>
          </a:p>
          <a:p>
            <a:pPr marL="800100" lvl="1" indent="-342900" algn="just">
              <a:lnSpc>
                <a:spcPct val="150000"/>
              </a:lnSpc>
              <a:buFont typeface="Wingdings" panose="05000000000000000000" pitchFamily="2" charset="2"/>
              <a:buChar char="q"/>
            </a:pPr>
            <a:r>
              <a:rPr lang="en-US" b="0" i="0">
                <a:effectLst/>
                <a:latin typeface="Times New Roman" panose="02020603050405020304" pitchFamily="18" charset="0"/>
                <a:cs typeface="Times New Roman" panose="02020603050405020304" pitchFamily="18" charset="0"/>
              </a:rPr>
              <a:t>Flood has 1073 images</a:t>
            </a:r>
          </a:p>
          <a:p>
            <a:pPr marL="800100" lvl="1" indent="-342900" algn="just">
              <a:lnSpc>
                <a:spcPct val="150000"/>
              </a:lnSpc>
              <a:buFont typeface="Wingdings" panose="05000000000000000000" pitchFamily="2" charset="2"/>
              <a:buChar char="q"/>
            </a:pPr>
            <a:r>
              <a:rPr lang="en-US">
                <a:latin typeface="Times New Roman" panose="02020603050405020304" pitchFamily="18" charset="0"/>
                <a:cs typeface="Times New Roman" panose="02020603050405020304" pitchFamily="18" charset="0"/>
              </a:rPr>
              <a:t>Wildfire has 1077 images</a:t>
            </a:r>
            <a:endParaRPr lang="en-US" b="0" i="0">
              <a:effectLst/>
              <a:latin typeface="Times New Roman" panose="02020603050405020304" pitchFamily="18" charset="0"/>
              <a:cs typeface="Times New Roman" panose="02020603050405020304" pitchFamily="18" charset="0"/>
            </a:endParaRPr>
          </a:p>
          <a:p>
            <a:pPr marL="342900" indent="-342900" algn="just">
              <a:lnSpc>
                <a:spcPct val="150000"/>
              </a:lnSpc>
              <a:buFont typeface="Wingdings"/>
              <a:buChar char="Ø"/>
            </a:pPr>
            <a:r>
              <a:rPr lang="en-US" sz="1800">
                <a:latin typeface="Times New Roman"/>
                <a:ea typeface="+mn-lt"/>
                <a:cs typeface="+mn-lt"/>
              </a:rPr>
              <a:t>Duplicate images were deleted.</a:t>
            </a:r>
          </a:p>
          <a:p>
            <a:pPr marL="342900" indent="-342900" algn="just">
              <a:lnSpc>
                <a:spcPct val="150000"/>
              </a:lnSpc>
              <a:buFont typeface="Wingdings"/>
              <a:buChar char="Ø"/>
            </a:pPr>
            <a:r>
              <a:rPr lang="en-US">
                <a:latin typeface="Times New Roman"/>
                <a:ea typeface="+mn-lt"/>
                <a:cs typeface="+mn-lt"/>
              </a:rPr>
              <a:t>On observing the images, a pattern of colors was noted on the basis of which pixels were extracted to perform analysis on the data. </a:t>
            </a:r>
            <a:endParaRPr lang="en-US" sz="1800">
              <a:latin typeface="Times New Roman"/>
              <a:cs typeface="Times New Roman"/>
            </a:endParaRPr>
          </a:p>
        </p:txBody>
      </p:sp>
      <p:pic>
        <p:nvPicPr>
          <p:cNvPr id="10" name="Picture 9">
            <a:extLst>
              <a:ext uri="{FF2B5EF4-FFF2-40B4-BE49-F238E27FC236}">
                <a16:creationId xmlns:a16="http://schemas.microsoft.com/office/drawing/2014/main" id="{BB68D686-27D7-430D-4CE6-5805947E66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799683" y="3724511"/>
            <a:ext cx="1803216" cy="2404288"/>
          </a:xfrm>
          <a:prstGeom prst="rect">
            <a:avLst/>
          </a:prstGeom>
        </p:spPr>
      </p:pic>
      <p:pic>
        <p:nvPicPr>
          <p:cNvPr id="13" name="Picture 12">
            <a:extLst>
              <a:ext uri="{FF2B5EF4-FFF2-40B4-BE49-F238E27FC236}">
                <a16:creationId xmlns:a16="http://schemas.microsoft.com/office/drawing/2014/main" id="{9D9A7B27-4767-6F12-E232-0ABD590A808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595514" y="1526686"/>
            <a:ext cx="3007385" cy="2013208"/>
          </a:xfrm>
          <a:prstGeom prst="rect">
            <a:avLst/>
          </a:prstGeom>
        </p:spPr>
      </p:pic>
      <p:pic>
        <p:nvPicPr>
          <p:cNvPr id="15" name="Picture 14">
            <a:extLst>
              <a:ext uri="{FF2B5EF4-FFF2-40B4-BE49-F238E27FC236}">
                <a16:creationId xmlns:a16="http://schemas.microsoft.com/office/drawing/2014/main" id="{4822B99D-32AF-731A-3E63-C031C3491A7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89735" y="4384384"/>
            <a:ext cx="3125945" cy="1758344"/>
          </a:xfrm>
          <a:prstGeom prst="rect">
            <a:avLst/>
          </a:prstGeom>
        </p:spPr>
      </p:pic>
      <p:pic>
        <p:nvPicPr>
          <p:cNvPr id="20" name="Picture 19">
            <a:extLst>
              <a:ext uri="{FF2B5EF4-FFF2-40B4-BE49-F238E27FC236}">
                <a16:creationId xmlns:a16="http://schemas.microsoft.com/office/drawing/2014/main" id="{8DEF0DFB-37BF-602B-577F-D7422D3340D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489735" y="1526686"/>
            <a:ext cx="1996256" cy="2661674"/>
          </a:xfrm>
          <a:prstGeom prst="rect">
            <a:avLst/>
          </a:prstGeom>
        </p:spPr>
      </p:pic>
    </p:spTree>
    <p:extLst>
      <p:ext uri="{BB962C8B-B14F-4D97-AF65-F5344CB8AC3E}">
        <p14:creationId xmlns:p14="http://schemas.microsoft.com/office/powerpoint/2010/main" val="368080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par>
                                <p:cTn id="17" presetID="53" presetClass="entr" presetSubtype="16"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par>
                                <p:cTn id="22" presetID="53" presetClass="entr" presetSubtype="16"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par>
                                <p:cTn id="27" presetID="2" presetClass="entr" presetSubtype="4"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 calcmode="lin" valueType="num">
                                      <p:cBhvr additive="base">
                                        <p:cTn id="2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 calcmode="lin" valueType="num">
                                      <p:cBhvr additive="base">
                                        <p:cTn id="3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anim calcmode="lin" valueType="num">
                                      <p:cBhvr additive="base">
                                        <p:cTn id="3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anim calcmode="lin" valueType="num">
                                      <p:cBhvr additive="base">
                                        <p:cTn id="4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 calcmode="lin" valueType="num">
                                      <p:cBhvr additive="base">
                                        <p:cTn id="4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47" presetID="53" presetClass="entr" presetSubtype="16"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xEl>
                                              <p:pRg st="6" end="6"/>
                                            </p:txEl>
                                          </p:spTgt>
                                        </p:tgtEl>
                                        <p:attrNameLst>
                                          <p:attrName>style.visibility</p:attrName>
                                        </p:attrNameLst>
                                      </p:cBhvr>
                                      <p:to>
                                        <p:strVal val="visible"/>
                                      </p:to>
                                    </p:set>
                                    <p:animEffect transition="in" filter="fade">
                                      <p:cBhvr>
                                        <p:cTn id="56" dur="1000"/>
                                        <p:tgtEl>
                                          <p:spTgt spid="6">
                                            <p:txEl>
                                              <p:pRg st="6" end="6"/>
                                            </p:txEl>
                                          </p:spTgt>
                                        </p:tgtEl>
                                      </p:cBhvr>
                                    </p:animEffect>
                                    <p:anim calcmode="lin" valueType="num">
                                      <p:cBhvr>
                                        <p:cTn id="5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6" end="6"/>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animEffect transition="in" filter="fade">
                                      <p:cBhvr>
                                        <p:cTn id="61" dur="1000"/>
                                        <p:tgtEl>
                                          <p:spTgt spid="6">
                                            <p:txEl>
                                              <p:pRg st="7" end="7"/>
                                            </p:txEl>
                                          </p:spTgt>
                                        </p:tgtEl>
                                      </p:cBhvr>
                                    </p:animEffect>
                                    <p:anim calcmode="lin" valueType="num">
                                      <p:cBhvr>
                                        <p:cTn id="6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853" y="462422"/>
            <a:ext cx="360326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a:solidFill>
                  <a:schemeClr val="tx1">
                    <a:lumMod val="75000"/>
                    <a:lumOff val="25000"/>
                  </a:schemeClr>
                </a:solidFill>
              </a:rPr>
              <a:t>Tech Stack</a:t>
            </a:r>
            <a:br>
              <a:rPr lang="en-US" sz="2800"/>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674251" y="462422"/>
            <a:ext cx="3517409" cy="10732"/>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pic>
        <p:nvPicPr>
          <p:cNvPr id="6" name="Picture 5" descr="Dudon Wai | Startups, Product, Personal Growth">
            <a:extLst>
              <a:ext uri="{FF2B5EF4-FFF2-40B4-BE49-F238E27FC236}">
                <a16:creationId xmlns:a16="http://schemas.microsoft.com/office/drawing/2014/main" id="{C0F276DB-F5FF-5AD8-32AF-F1312DCCC7C5}"/>
              </a:ext>
            </a:extLst>
          </p:cNvPr>
          <p:cNvPicPr>
            <a:picLocks noChangeAspect="1"/>
          </p:cNvPicPr>
          <p:nvPr/>
        </p:nvPicPr>
        <p:blipFill>
          <a:blip r:embed="rId2"/>
          <a:stretch>
            <a:fillRect/>
          </a:stretch>
        </p:blipFill>
        <p:spPr>
          <a:xfrm>
            <a:off x="5153696" y="2614948"/>
            <a:ext cx="2152919" cy="1628104"/>
          </a:xfrm>
          <a:prstGeom prst="rect">
            <a:avLst/>
          </a:prstGeom>
        </p:spPr>
      </p:pic>
      <p:pic>
        <p:nvPicPr>
          <p:cNvPr id="9" name="Picture 9" descr="Logo&#10;&#10;Description automatically generated">
            <a:extLst>
              <a:ext uri="{FF2B5EF4-FFF2-40B4-BE49-F238E27FC236}">
                <a16:creationId xmlns:a16="http://schemas.microsoft.com/office/drawing/2014/main" id="{32632F3D-8956-99B2-71A4-9F67A07114A7}"/>
              </a:ext>
            </a:extLst>
          </p:cNvPr>
          <p:cNvPicPr>
            <a:picLocks noChangeAspect="1"/>
          </p:cNvPicPr>
          <p:nvPr/>
        </p:nvPicPr>
        <p:blipFill>
          <a:blip r:embed="rId3"/>
          <a:stretch>
            <a:fillRect/>
          </a:stretch>
        </p:blipFill>
        <p:spPr>
          <a:xfrm>
            <a:off x="1236371" y="1127199"/>
            <a:ext cx="2968580" cy="1501939"/>
          </a:xfrm>
          <a:prstGeom prst="rect">
            <a:avLst/>
          </a:prstGeom>
        </p:spPr>
      </p:pic>
      <p:pic>
        <p:nvPicPr>
          <p:cNvPr id="11" name="Picture 18" descr="Microsoft Excel advantages, disadvantages, review &amp; features | Science ...">
            <a:extLst>
              <a:ext uri="{FF2B5EF4-FFF2-40B4-BE49-F238E27FC236}">
                <a16:creationId xmlns:a16="http://schemas.microsoft.com/office/drawing/2014/main" id="{E6ACA0C5-4F5B-8869-1261-4084275330BB}"/>
              </a:ext>
            </a:extLst>
          </p:cNvPr>
          <p:cNvPicPr>
            <a:picLocks noChangeAspect="1"/>
          </p:cNvPicPr>
          <p:nvPr/>
        </p:nvPicPr>
        <p:blipFill rotWithShape="1">
          <a:blip r:embed="rId4"/>
          <a:srcRect r="3529" b="4225"/>
          <a:stretch/>
        </p:blipFill>
        <p:spPr>
          <a:xfrm>
            <a:off x="8169498" y="1020985"/>
            <a:ext cx="3075676" cy="1714032"/>
          </a:xfrm>
          <a:prstGeom prst="rect">
            <a:avLst/>
          </a:prstGeom>
        </p:spPr>
      </p:pic>
      <p:pic>
        <p:nvPicPr>
          <p:cNvPr id="13" name="Picture 11" descr="RStudio CEO, Founder, Key Executive Team, Board of Directors &amp; Employees">
            <a:extLst>
              <a:ext uri="{FF2B5EF4-FFF2-40B4-BE49-F238E27FC236}">
                <a16:creationId xmlns:a16="http://schemas.microsoft.com/office/drawing/2014/main" id="{F69F428B-3D4E-2E1F-1F28-9AD6C23ED5F2}"/>
              </a:ext>
            </a:extLst>
          </p:cNvPr>
          <p:cNvPicPr>
            <a:picLocks noChangeAspect="1"/>
          </p:cNvPicPr>
          <p:nvPr/>
        </p:nvPicPr>
        <p:blipFill>
          <a:blip r:embed="rId5"/>
          <a:stretch>
            <a:fillRect/>
          </a:stretch>
        </p:blipFill>
        <p:spPr>
          <a:xfrm>
            <a:off x="1118315" y="4533148"/>
            <a:ext cx="3279819" cy="1311927"/>
          </a:xfrm>
          <a:prstGeom prst="rect">
            <a:avLst/>
          </a:prstGeom>
        </p:spPr>
      </p:pic>
      <p:pic>
        <p:nvPicPr>
          <p:cNvPr id="14" name="Picture 14" descr="Logo&#10;&#10;Description automatically generated">
            <a:extLst>
              <a:ext uri="{FF2B5EF4-FFF2-40B4-BE49-F238E27FC236}">
                <a16:creationId xmlns:a16="http://schemas.microsoft.com/office/drawing/2014/main" id="{460C9EF8-881C-660B-E8A3-7FFC2FB97182}"/>
              </a:ext>
            </a:extLst>
          </p:cNvPr>
          <p:cNvPicPr>
            <a:picLocks noChangeAspect="1"/>
          </p:cNvPicPr>
          <p:nvPr/>
        </p:nvPicPr>
        <p:blipFill rotWithShape="1">
          <a:blip r:embed="rId6"/>
          <a:srcRect t="7258" r="-339" b="11024"/>
          <a:stretch/>
        </p:blipFill>
        <p:spPr>
          <a:xfrm>
            <a:off x="7697273" y="4532564"/>
            <a:ext cx="3880854" cy="1367559"/>
          </a:xfrm>
          <a:prstGeom prst="rect">
            <a:avLst/>
          </a:prstGeom>
        </p:spPr>
      </p:pic>
    </p:spTree>
    <p:extLst>
      <p:ext uri="{BB962C8B-B14F-4D97-AF65-F5344CB8AC3E}">
        <p14:creationId xmlns:p14="http://schemas.microsoft.com/office/powerpoint/2010/main" val="23099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900" decel="100000" fill="hold"/>
                                        <p:tgtEl>
                                          <p:spTgt spid="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900" decel="100000" fill="hold"/>
                                        <p:tgtEl>
                                          <p:spTgt spid="1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900" decel="100000" fill="hold"/>
                                        <p:tgtEl>
                                          <p:spTgt spid="13"/>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900" decel="100000" fill="hold"/>
                                        <p:tgtEl>
                                          <p:spTgt spid="1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Setting up</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217078" y="953218"/>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AutoNum type="arabicPeriod"/>
            </a:pPr>
            <a:r>
              <a:rPr lang="en-US" sz="2000">
                <a:latin typeface="Times New Roman"/>
                <a:cs typeface="Segoe UI Light"/>
              </a:rPr>
              <a:t>Mount to google drive onto the Google </a:t>
            </a:r>
            <a:r>
              <a:rPr lang="en-US" sz="2000" err="1">
                <a:latin typeface="Times New Roman"/>
                <a:cs typeface="Segoe UI Light"/>
              </a:rPr>
              <a:t>colab</a:t>
            </a:r>
            <a:r>
              <a:rPr lang="en-US" sz="2000">
                <a:latin typeface="Times New Roman"/>
                <a:cs typeface="Segoe UI Light"/>
              </a:rPr>
              <a:t> environment</a:t>
            </a:r>
          </a:p>
        </p:txBody>
      </p:sp>
      <p:sp>
        <p:nvSpPr>
          <p:cNvPr id="2" name="TextBox 1">
            <a:extLst>
              <a:ext uri="{FF2B5EF4-FFF2-40B4-BE49-F238E27FC236}">
                <a16:creationId xmlns:a16="http://schemas.microsoft.com/office/drawing/2014/main" id="{E70BD505-E3FD-4745-E263-EB3AE733D028}"/>
              </a:ext>
            </a:extLst>
          </p:cNvPr>
          <p:cNvSpPr txBox="1"/>
          <p:nvPr/>
        </p:nvSpPr>
        <p:spPr>
          <a:xfrm>
            <a:off x="256316" y="3103556"/>
            <a:ext cx="9176197" cy="497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Times New Roman"/>
                <a:cs typeface="Segoe UI Light"/>
              </a:rPr>
              <a:t>2.   Import required libraries</a:t>
            </a:r>
            <a:endParaRPr lang="en-US" sz="2800" b="1" i="1">
              <a:latin typeface="Century Gothic"/>
              <a:cs typeface="Segoe UI Light"/>
            </a:endParaRPr>
          </a:p>
        </p:txBody>
      </p:sp>
      <p:pic>
        <p:nvPicPr>
          <p:cNvPr id="4" name="Picture 5" descr="Graphical user interface, text&#10;&#10;Description automatically generated">
            <a:extLst>
              <a:ext uri="{FF2B5EF4-FFF2-40B4-BE49-F238E27FC236}">
                <a16:creationId xmlns:a16="http://schemas.microsoft.com/office/drawing/2014/main" id="{3B7D67CC-DFA1-40E6-D7DD-D328C2183011}"/>
              </a:ext>
            </a:extLst>
          </p:cNvPr>
          <p:cNvPicPr>
            <a:picLocks noChangeAspect="1"/>
          </p:cNvPicPr>
          <p:nvPr/>
        </p:nvPicPr>
        <p:blipFill>
          <a:blip r:embed="rId2"/>
          <a:stretch>
            <a:fillRect/>
          </a:stretch>
        </p:blipFill>
        <p:spPr>
          <a:xfrm>
            <a:off x="768723" y="1582661"/>
            <a:ext cx="9029699" cy="1317031"/>
          </a:xfrm>
          <a:prstGeom prst="rect">
            <a:avLst/>
          </a:prstGeom>
        </p:spPr>
      </p:pic>
      <p:pic>
        <p:nvPicPr>
          <p:cNvPr id="6" name="Picture 8" descr="Text&#10;&#10;Description automatically generated">
            <a:extLst>
              <a:ext uri="{FF2B5EF4-FFF2-40B4-BE49-F238E27FC236}">
                <a16:creationId xmlns:a16="http://schemas.microsoft.com/office/drawing/2014/main" id="{AF3326EF-E0A7-2A87-1C82-9EE5C759279B}"/>
              </a:ext>
            </a:extLst>
          </p:cNvPr>
          <p:cNvPicPr>
            <a:picLocks noChangeAspect="1"/>
          </p:cNvPicPr>
          <p:nvPr/>
        </p:nvPicPr>
        <p:blipFill>
          <a:blip r:embed="rId3"/>
          <a:stretch>
            <a:fillRect/>
          </a:stretch>
        </p:blipFill>
        <p:spPr>
          <a:xfrm>
            <a:off x="768723" y="3860224"/>
            <a:ext cx="9096934" cy="1636464"/>
          </a:xfrm>
          <a:prstGeom prst="rect">
            <a:avLst/>
          </a:prstGeom>
        </p:spPr>
      </p:pic>
    </p:spTree>
    <p:extLst>
      <p:ext uri="{BB962C8B-B14F-4D97-AF65-F5344CB8AC3E}">
        <p14:creationId xmlns:p14="http://schemas.microsoft.com/office/powerpoint/2010/main" val="240626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Setting up</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867019" y="1233365"/>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endParaRPr lang="en-US" sz="2000">
              <a:latin typeface="Times New Roman"/>
              <a:cs typeface="Segoe UI Light"/>
            </a:endParaRPr>
          </a:p>
        </p:txBody>
      </p:sp>
      <p:sp>
        <p:nvSpPr>
          <p:cNvPr id="2" name="TextBox 1">
            <a:extLst>
              <a:ext uri="{FF2B5EF4-FFF2-40B4-BE49-F238E27FC236}">
                <a16:creationId xmlns:a16="http://schemas.microsoft.com/office/drawing/2014/main" id="{E70BD505-E3FD-4745-E263-EB3AE733D028}"/>
              </a:ext>
            </a:extLst>
          </p:cNvPr>
          <p:cNvSpPr txBox="1"/>
          <p:nvPr/>
        </p:nvSpPr>
        <p:spPr>
          <a:xfrm>
            <a:off x="413197" y="839967"/>
            <a:ext cx="1145099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imes New Roman"/>
                <a:cs typeface="Segoe UI Light"/>
              </a:rPr>
              <a:t>3.  Extract the files</a:t>
            </a:r>
            <a:endParaRPr lang="en-US"/>
          </a:p>
          <a:p>
            <a:pPr marL="800100" lvl="1" indent="-342900">
              <a:buFont typeface="Wingdings"/>
              <a:buChar char="Ø"/>
            </a:pPr>
            <a:r>
              <a:rPr lang="en-US" sz="2000">
                <a:latin typeface="Times New Roman"/>
                <a:cs typeface="Segoe UI Light"/>
              </a:rPr>
              <a:t>Unzip the files from the required zip file. Create a folder to move all the unzipped files into. Store the paths of all the files in a list named </a:t>
            </a:r>
            <a:r>
              <a:rPr lang="en-US" sz="2000" err="1">
                <a:latin typeface="Times New Roman"/>
                <a:cs typeface="Segoe UI Light"/>
              </a:rPr>
              <a:t>filepaths</a:t>
            </a:r>
            <a:endParaRPr lang="en-US" sz="2000">
              <a:latin typeface="Times New Roman"/>
              <a:cs typeface="Segoe UI Light"/>
            </a:endParaRPr>
          </a:p>
        </p:txBody>
      </p:sp>
      <p:pic>
        <p:nvPicPr>
          <p:cNvPr id="4" name="Picture 5" descr="Text&#10;&#10;Description automatically generated">
            <a:extLst>
              <a:ext uri="{FF2B5EF4-FFF2-40B4-BE49-F238E27FC236}">
                <a16:creationId xmlns:a16="http://schemas.microsoft.com/office/drawing/2014/main" id="{65F57880-BBDE-C6FF-6DD9-24BA26329DB8}"/>
              </a:ext>
            </a:extLst>
          </p:cNvPr>
          <p:cNvPicPr>
            <a:picLocks noChangeAspect="1"/>
          </p:cNvPicPr>
          <p:nvPr/>
        </p:nvPicPr>
        <p:blipFill>
          <a:blip r:embed="rId2"/>
          <a:stretch>
            <a:fillRect/>
          </a:stretch>
        </p:blipFill>
        <p:spPr>
          <a:xfrm>
            <a:off x="1228165" y="1903945"/>
            <a:ext cx="9612405" cy="4618930"/>
          </a:xfrm>
          <a:prstGeom prst="rect">
            <a:avLst/>
          </a:prstGeom>
          <a:ln>
            <a:noFill/>
          </a:ln>
          <a:effectLst>
            <a:softEdge rad="112500"/>
          </a:effectLst>
        </p:spPr>
      </p:pic>
    </p:spTree>
    <p:extLst>
      <p:ext uri="{BB962C8B-B14F-4D97-AF65-F5344CB8AC3E}">
        <p14:creationId xmlns:p14="http://schemas.microsoft.com/office/powerpoint/2010/main" val="60470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ox(in)">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E26B0DA-4147-3E2B-F5C7-EE0184F3D40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368357EA-EAC6-B164-3DC2-95368A9275A9}"/>
              </a:ext>
            </a:extLst>
          </p:cNvPr>
          <p:cNvSpPr txBox="1">
            <a:spLocks/>
          </p:cNvSpPr>
          <p:nvPr/>
        </p:nvSpPr>
        <p:spPr>
          <a:xfrm>
            <a:off x="218831" y="249115"/>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Preprocessing data</a:t>
            </a:r>
            <a:br>
              <a:rPr lang="en-US" sz="2800">
                <a:solidFill>
                  <a:schemeClr val="tx1">
                    <a:lumMod val="75000"/>
                    <a:lumOff val="25000"/>
                  </a:schemeClr>
                </a:solidFill>
              </a:rPr>
            </a:br>
            <a:endParaRPr lang="en-US" sz="2800">
              <a:solidFill>
                <a:schemeClr val="tx1">
                  <a:lumMod val="75000"/>
                  <a:lumOff val="25000"/>
                </a:schemeClr>
              </a:solidFill>
            </a:endParaRPr>
          </a:p>
        </p:txBody>
      </p:sp>
      <p:cxnSp>
        <p:nvCxnSpPr>
          <p:cNvPr id="7" name="Straight Connector 6">
            <a:extLst>
              <a:ext uri="{FF2B5EF4-FFF2-40B4-BE49-F238E27FC236}">
                <a16:creationId xmlns:a16="http://schemas.microsoft.com/office/drawing/2014/main" id="{7204594D-42DD-5E33-D704-57B46ED63A79}"/>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754499-9665-E7B9-B2F3-1D691D914C2C}"/>
              </a:ext>
            </a:extLst>
          </p:cNvPr>
          <p:cNvSpPr txBox="1"/>
          <p:nvPr/>
        </p:nvSpPr>
        <p:spPr>
          <a:xfrm>
            <a:off x="341132" y="804069"/>
            <a:ext cx="9151328" cy="498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AutoNum type="arabicPeriod"/>
            </a:pPr>
            <a:r>
              <a:rPr lang="en-US" sz="2000">
                <a:latin typeface="Times New Roman"/>
                <a:cs typeface="Segoe UI Light"/>
              </a:rPr>
              <a:t>Get the dominant color from each image in the dataset</a:t>
            </a:r>
          </a:p>
        </p:txBody>
      </p:sp>
      <p:pic>
        <p:nvPicPr>
          <p:cNvPr id="4" name="Picture 5" descr="Graphical user interface, text, application&#10;&#10;Description automatically generated">
            <a:extLst>
              <a:ext uri="{FF2B5EF4-FFF2-40B4-BE49-F238E27FC236}">
                <a16:creationId xmlns:a16="http://schemas.microsoft.com/office/drawing/2014/main" id="{83C92D45-4ACD-5426-0F46-AB4D2596EAB8}"/>
              </a:ext>
            </a:extLst>
          </p:cNvPr>
          <p:cNvPicPr>
            <a:picLocks noChangeAspect="1"/>
          </p:cNvPicPr>
          <p:nvPr/>
        </p:nvPicPr>
        <p:blipFill>
          <a:blip r:embed="rId2"/>
          <a:stretch>
            <a:fillRect/>
          </a:stretch>
        </p:blipFill>
        <p:spPr>
          <a:xfrm>
            <a:off x="839273" y="3658811"/>
            <a:ext cx="9472410" cy="2191278"/>
          </a:xfrm>
          <a:prstGeom prst="rect">
            <a:avLst/>
          </a:prstGeom>
        </p:spPr>
      </p:pic>
      <p:pic>
        <p:nvPicPr>
          <p:cNvPr id="6" name="Picture 8" descr="Graphical user interface, text&#10;&#10;Description automatically generated">
            <a:extLst>
              <a:ext uri="{FF2B5EF4-FFF2-40B4-BE49-F238E27FC236}">
                <a16:creationId xmlns:a16="http://schemas.microsoft.com/office/drawing/2014/main" id="{C4351138-DA44-DBA3-F743-6777F7DC9D9F}"/>
              </a:ext>
            </a:extLst>
          </p:cNvPr>
          <p:cNvPicPr>
            <a:picLocks noChangeAspect="1"/>
          </p:cNvPicPr>
          <p:nvPr/>
        </p:nvPicPr>
        <p:blipFill>
          <a:blip r:embed="rId3"/>
          <a:stretch>
            <a:fillRect/>
          </a:stretch>
        </p:blipFill>
        <p:spPr>
          <a:xfrm>
            <a:off x="839273" y="1430962"/>
            <a:ext cx="9472410" cy="1806665"/>
          </a:xfrm>
          <a:prstGeom prst="rect">
            <a:avLst/>
          </a:prstGeom>
        </p:spPr>
      </p:pic>
    </p:spTree>
    <p:extLst>
      <p:ext uri="{BB962C8B-B14F-4D97-AF65-F5344CB8AC3E}">
        <p14:creationId xmlns:p14="http://schemas.microsoft.com/office/powerpoint/2010/main" val="198300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ox(in)">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936</Words>
  <Application>Microsoft Office PowerPoint</Application>
  <PresentationFormat>Widescreen</PresentationFormat>
  <Paragraphs>149</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Century Gothic (Headings))</vt:lpstr>
      <vt:lpstr>Segoe UI Light</vt:lpstr>
      <vt:lpstr>Times New Roman</vt:lpstr>
      <vt:lpstr>Wingdings</vt:lpstr>
      <vt:lpstr>Office Theme</vt:lpstr>
      <vt:lpstr>Natural Disaster Prediction Project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analysis slide 6</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Analysis Presentation</dc:title>
  <dc:creator>Kashvi Sheth</dc:creator>
  <cp:lastModifiedBy>Ananya Goyal</cp:lastModifiedBy>
  <cp:revision>68</cp:revision>
  <dcterms:created xsi:type="dcterms:W3CDTF">2023-03-28T06:08:56Z</dcterms:created>
  <dcterms:modified xsi:type="dcterms:W3CDTF">2023-07-09T12:37:46Z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